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70"/>
  </p:notesMasterIdLst>
  <p:handoutMasterIdLst>
    <p:handoutMasterId r:id="rId71"/>
  </p:handoutMasterIdLst>
  <p:sldIdLst>
    <p:sldId id="579" r:id="rId2"/>
    <p:sldId id="569" r:id="rId3"/>
    <p:sldId id="557" r:id="rId4"/>
    <p:sldId id="656" r:id="rId5"/>
    <p:sldId id="622" r:id="rId6"/>
    <p:sldId id="646" r:id="rId7"/>
    <p:sldId id="648" r:id="rId8"/>
    <p:sldId id="649" r:id="rId9"/>
    <p:sldId id="650" r:id="rId10"/>
    <p:sldId id="651" r:id="rId11"/>
    <p:sldId id="652" r:id="rId12"/>
    <p:sldId id="653" r:id="rId13"/>
    <p:sldId id="563" r:id="rId14"/>
    <p:sldId id="657" r:id="rId15"/>
    <p:sldId id="571" r:id="rId16"/>
    <p:sldId id="587" r:id="rId17"/>
    <p:sldId id="601" r:id="rId18"/>
    <p:sldId id="588" r:id="rId19"/>
    <p:sldId id="602" r:id="rId20"/>
    <p:sldId id="589" r:id="rId21"/>
    <p:sldId id="603" r:id="rId22"/>
    <p:sldId id="599" r:id="rId23"/>
    <p:sldId id="659" r:id="rId24"/>
    <p:sldId id="658" r:id="rId25"/>
    <p:sldId id="591" r:id="rId26"/>
    <p:sldId id="654" r:id="rId27"/>
    <p:sldId id="586" r:id="rId28"/>
    <p:sldId id="590" r:id="rId29"/>
    <p:sldId id="560" r:id="rId30"/>
    <p:sldId id="576" r:id="rId31"/>
    <p:sldId id="580" r:id="rId32"/>
    <p:sldId id="597" r:id="rId33"/>
    <p:sldId id="660" r:id="rId34"/>
    <p:sldId id="605" r:id="rId35"/>
    <p:sldId id="604" r:id="rId36"/>
    <p:sldId id="611" r:id="rId37"/>
    <p:sldId id="608" r:id="rId38"/>
    <p:sldId id="634" r:id="rId39"/>
    <p:sldId id="636" r:id="rId40"/>
    <p:sldId id="635" r:id="rId41"/>
    <p:sldId id="612" r:id="rId42"/>
    <p:sldId id="613" r:id="rId43"/>
    <p:sldId id="639" r:id="rId44"/>
    <p:sldId id="615" r:id="rId45"/>
    <p:sldId id="614" r:id="rId46"/>
    <p:sldId id="640" r:id="rId47"/>
    <p:sldId id="616" r:id="rId48"/>
    <p:sldId id="631" r:id="rId49"/>
    <p:sldId id="618" r:id="rId50"/>
    <p:sldId id="619" r:id="rId51"/>
    <p:sldId id="620" r:id="rId52"/>
    <p:sldId id="598" r:id="rId53"/>
    <p:sldId id="630" r:id="rId54"/>
    <p:sldId id="621" r:id="rId55"/>
    <p:sldId id="627" r:id="rId56"/>
    <p:sldId id="637" r:id="rId57"/>
    <p:sldId id="638" r:id="rId58"/>
    <p:sldId id="593" r:id="rId59"/>
    <p:sldId id="298" r:id="rId60"/>
    <p:sldId id="547" r:id="rId61"/>
    <p:sldId id="570" r:id="rId62"/>
    <p:sldId id="551" r:id="rId63"/>
    <p:sldId id="484" r:id="rId64"/>
    <p:sldId id="549" r:id="rId65"/>
    <p:sldId id="566" r:id="rId66"/>
    <p:sldId id="561" r:id="rId67"/>
    <p:sldId id="567" r:id="rId68"/>
    <p:sldId id="562" r:id="rId69"/>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79"/>
            <p14:sldId id="569"/>
            <p14:sldId id="557"/>
            <p14:sldId id="656"/>
            <p14:sldId id="622"/>
            <p14:sldId id="646"/>
            <p14:sldId id="648"/>
            <p14:sldId id="649"/>
            <p14:sldId id="650"/>
            <p14:sldId id="651"/>
            <p14:sldId id="652"/>
            <p14:sldId id="653"/>
            <p14:sldId id="563"/>
            <p14:sldId id="657"/>
            <p14:sldId id="571"/>
            <p14:sldId id="587"/>
            <p14:sldId id="601"/>
            <p14:sldId id="588"/>
            <p14:sldId id="602"/>
            <p14:sldId id="589"/>
            <p14:sldId id="603"/>
            <p14:sldId id="599"/>
            <p14:sldId id="659"/>
            <p14:sldId id="658"/>
            <p14:sldId id="591"/>
            <p14:sldId id="654"/>
            <p14:sldId id="586"/>
            <p14:sldId id="590"/>
            <p14:sldId id="560"/>
            <p14:sldId id="576"/>
            <p14:sldId id="580"/>
            <p14:sldId id="597"/>
            <p14:sldId id="660"/>
            <p14:sldId id="605"/>
            <p14:sldId id="604"/>
            <p14:sldId id="611"/>
            <p14:sldId id="608"/>
            <p14:sldId id="634"/>
            <p14:sldId id="636"/>
            <p14:sldId id="635"/>
            <p14:sldId id="612"/>
            <p14:sldId id="613"/>
            <p14:sldId id="639"/>
            <p14:sldId id="615"/>
            <p14:sldId id="614"/>
            <p14:sldId id="640"/>
            <p14:sldId id="616"/>
            <p14:sldId id="631"/>
            <p14:sldId id="618"/>
            <p14:sldId id="619"/>
            <p14:sldId id="620"/>
            <p14:sldId id="598"/>
            <p14:sldId id="630"/>
            <p14:sldId id="621"/>
            <p14:sldId id="627"/>
            <p14:sldId id="637"/>
            <p14:sldId id="638"/>
            <p14:sldId id="593"/>
            <p14:sldId id="298"/>
            <p14:sldId id="547"/>
            <p14:sldId id="570"/>
            <p14:sldId id="551"/>
            <p14:sldId id="484"/>
            <p14:sldId id="549"/>
            <p14:sldId id="566"/>
            <p14:sldId id="561"/>
            <p14:sldId id="567"/>
            <p14:sldId id="56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0D0D5"/>
    <a:srgbClr val="56D72C"/>
    <a:srgbClr val="FF8CD8"/>
    <a:srgbClr val="FF8B00"/>
    <a:srgbClr val="E3F1D9"/>
    <a:srgbClr val="0092FF"/>
    <a:srgbClr val="1F45FF"/>
    <a:srgbClr val="D2CC00"/>
    <a:srgbClr val="D9D08E"/>
    <a:srgbClr val="0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87" autoAdjust="0"/>
    <p:restoredTop sz="84944" autoAdjust="0"/>
  </p:normalViewPr>
  <p:slideViewPr>
    <p:cSldViewPr>
      <p:cViewPr>
        <p:scale>
          <a:sx n="127" d="100"/>
          <a:sy n="127" d="100"/>
        </p:scale>
        <p:origin x="2048" y="200"/>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200" d="100"/>
        <a:sy n="200" d="100"/>
      </p:scale>
      <p:origin x="0" y="34176"/>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8/13/24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1</a:t>
            </a:fld>
            <a:endParaRPr lang="en-US"/>
          </a:p>
        </p:txBody>
      </p:sp>
    </p:spTree>
    <p:extLst>
      <p:ext uri="{BB962C8B-B14F-4D97-AF65-F5344CB8AC3E}">
        <p14:creationId xmlns:p14="http://schemas.microsoft.com/office/powerpoint/2010/main" val="34104541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Speed</a:t>
            </a:r>
          </a:p>
          <a:p>
            <a:pPr marL="628650" lvl="1" indent="-171450">
              <a:buFontTx/>
              <a:buChar char="-"/>
            </a:pPr>
            <a:r>
              <a:rPr lang="en-US" dirty="0"/>
              <a:t>Not only efficient storage of data but also</a:t>
            </a:r>
          </a:p>
          <a:p>
            <a:pPr marL="628650" lvl="1" indent="-171450">
              <a:buFontTx/>
              <a:buChar char="-"/>
            </a:pPr>
            <a:r>
              <a:rPr lang="en-US" dirty="0" err="1"/>
              <a:t>Numpy</a:t>
            </a:r>
            <a:r>
              <a:rPr lang="en-US" dirty="0"/>
              <a:t> package comes with a efficient operations on the data done efficiently in C</a:t>
            </a:r>
          </a:p>
          <a:p>
            <a:pPr marL="628650" lvl="1" indent="-171450">
              <a:buFontTx/>
              <a:buChar char="-"/>
            </a:pPr>
            <a:r>
              <a:rPr lang="en-US" dirty="0"/>
              <a:t>Option (usually forced, when using NumPy) to operate on entire arrays rather than on their individual elements</a:t>
            </a:r>
          </a:p>
          <a:p>
            <a:pPr marL="628650" lvl="1"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33</a:t>
            </a:fld>
            <a:endParaRPr lang="en-US"/>
          </a:p>
        </p:txBody>
      </p:sp>
    </p:spTree>
    <p:extLst>
      <p:ext uri="{BB962C8B-B14F-4D97-AF65-F5344CB8AC3E}">
        <p14:creationId xmlns:p14="http://schemas.microsoft.com/office/powerpoint/2010/main" val="25886213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learned in </a:t>
            </a:r>
            <a:r>
              <a:rPr lang="en-US" dirty="0" err="1"/>
              <a:t>Tiziano’s</a:t>
            </a:r>
            <a:r>
              <a:rPr lang="en-US" dirty="0"/>
              <a:t> lecture, the memory block stays the same. What changes?</a:t>
            </a:r>
          </a:p>
          <a:p>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Metadata </a:t>
            </a:r>
            <a:r>
              <a:rPr lang="en-US" dirty="0">
                <a:sym typeface="Wingdings" pitchFamily="2" charset="2"/>
              </a:rPr>
              <a:t> how to interpret the block of memory </a:t>
            </a:r>
            <a:endParaRPr lang="en-US" dirty="0"/>
          </a:p>
          <a:p>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38</a:t>
            </a:fld>
            <a:endParaRPr lang="en-US"/>
          </a:p>
        </p:txBody>
      </p:sp>
    </p:spTree>
    <p:extLst>
      <p:ext uri="{BB962C8B-B14F-4D97-AF65-F5344CB8AC3E}">
        <p14:creationId xmlns:p14="http://schemas.microsoft.com/office/powerpoint/2010/main" val="14766727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learned in </a:t>
            </a:r>
            <a:r>
              <a:rPr lang="en-US" dirty="0" err="1"/>
              <a:t>Tiziano’s</a:t>
            </a:r>
            <a:r>
              <a:rPr lang="en-US" dirty="0"/>
              <a:t> lecture, the memory block stays the same. What changes?</a:t>
            </a:r>
          </a:p>
        </p:txBody>
      </p:sp>
      <p:sp>
        <p:nvSpPr>
          <p:cNvPr id="4" name="Slide Number Placeholder 3"/>
          <p:cNvSpPr>
            <a:spLocks noGrp="1"/>
          </p:cNvSpPr>
          <p:nvPr>
            <p:ph type="sldNum" sz="quarter" idx="5"/>
          </p:nvPr>
        </p:nvSpPr>
        <p:spPr/>
        <p:txBody>
          <a:bodyPr/>
          <a:lstStyle/>
          <a:p>
            <a:fld id="{99B30722-7DAA-4E93-8206-71F83E275281}" type="slidenum">
              <a:rPr lang="en-US" smtClean="0"/>
              <a:pPr/>
              <a:t>39</a:t>
            </a:fld>
            <a:endParaRPr lang="en-US"/>
          </a:p>
        </p:txBody>
      </p:sp>
    </p:spTree>
    <p:extLst>
      <p:ext uri="{BB962C8B-B14F-4D97-AF65-F5344CB8AC3E}">
        <p14:creationId xmlns:p14="http://schemas.microsoft.com/office/powerpoint/2010/main" val="37764203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CH"/>
              <a:t>The same memory block can be interpreted in many ways</a:t>
            </a:r>
            <a:r>
              <a:rPr lang="en-US" dirty="0"/>
              <a:t> </a:t>
            </a:r>
            <a:r>
              <a:rPr lang="en-US" dirty="0">
                <a:sym typeface="Wingdings" pitchFamily="2" charset="2"/>
              </a:rPr>
              <a:t> that means that there are operations that cost nothing because they only change the metadata</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err="1">
                <a:sym typeface="Wingdings" pitchFamily="2" charset="2"/>
              </a:rPr>
              <a:t>Numpy</a:t>
            </a:r>
            <a:r>
              <a:rPr lang="en-US" dirty="0">
                <a:sym typeface="Wingdings" pitchFamily="2" charset="2"/>
              </a:rPr>
              <a:t> view and operations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sym typeface="Wingdings" pitchFamily="2" charset="2"/>
              </a:rPr>
              <a:t>Operations that can only change the metadata  return a view (introduce new concept)</a:t>
            </a:r>
            <a:endParaRPr lang="en-CH"/>
          </a:p>
          <a:p>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40</a:t>
            </a:fld>
            <a:endParaRPr lang="en-US"/>
          </a:p>
        </p:txBody>
      </p:sp>
    </p:spTree>
    <p:extLst>
      <p:ext uri="{BB962C8B-B14F-4D97-AF65-F5344CB8AC3E}">
        <p14:creationId xmlns:p14="http://schemas.microsoft.com/office/powerpoint/2010/main" val="18163274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41</a:t>
            </a:fld>
            <a:endParaRPr lang="en-US"/>
          </a:p>
        </p:txBody>
      </p:sp>
    </p:spTree>
    <p:extLst>
      <p:ext uri="{BB962C8B-B14F-4D97-AF65-F5344CB8AC3E}">
        <p14:creationId xmlns:p14="http://schemas.microsoft.com/office/powerpoint/2010/main" val="31815446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Notebook – delete solutions</a:t>
            </a:r>
          </a:p>
        </p:txBody>
      </p:sp>
      <p:sp>
        <p:nvSpPr>
          <p:cNvPr id="4" name="Slide Number Placeholder 3"/>
          <p:cNvSpPr>
            <a:spLocks noGrp="1"/>
          </p:cNvSpPr>
          <p:nvPr>
            <p:ph type="sldNum" sz="quarter" idx="5"/>
          </p:nvPr>
        </p:nvSpPr>
        <p:spPr/>
        <p:txBody>
          <a:bodyPr/>
          <a:lstStyle/>
          <a:p>
            <a:fld id="{99B30722-7DAA-4E93-8206-71F83E275281}" type="slidenum">
              <a:rPr lang="en-US" smtClean="0"/>
              <a:pPr/>
              <a:t>42</a:t>
            </a:fld>
            <a:endParaRPr lang="en-US"/>
          </a:p>
        </p:txBody>
      </p:sp>
    </p:spTree>
    <p:extLst>
      <p:ext uri="{BB962C8B-B14F-4D97-AF65-F5344CB8AC3E}">
        <p14:creationId xmlns:p14="http://schemas.microsoft.com/office/powerpoint/2010/main" val="21063137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Special case, when one of the strides is 0 </a:t>
            </a:r>
            <a:r>
              <a:rPr lang="en-US" dirty="0">
                <a:sym typeface="Wingdings" pitchFamily="2" charset="2"/>
              </a:rPr>
              <a:t> duplicates without occupying more memory</a:t>
            </a:r>
            <a:endParaRPr lang="en-US" dirty="0"/>
          </a:p>
          <a:p>
            <a:r>
              <a:rPr lang="en-US" dirty="0"/>
              <a:t>Transition, other operations that can </a:t>
            </a:r>
          </a:p>
        </p:txBody>
      </p:sp>
      <p:sp>
        <p:nvSpPr>
          <p:cNvPr id="4" name="Slide Number Placeholder 3"/>
          <p:cNvSpPr>
            <a:spLocks noGrp="1"/>
          </p:cNvSpPr>
          <p:nvPr>
            <p:ph type="sldNum" sz="quarter" idx="5"/>
          </p:nvPr>
        </p:nvSpPr>
        <p:spPr/>
        <p:txBody>
          <a:bodyPr/>
          <a:lstStyle/>
          <a:p>
            <a:fld id="{99B30722-7DAA-4E93-8206-71F83E275281}" type="slidenum">
              <a:rPr lang="en-US" smtClean="0"/>
              <a:pPr/>
              <a:t>44</a:t>
            </a:fld>
            <a:endParaRPr lang="en-US"/>
          </a:p>
        </p:txBody>
      </p:sp>
    </p:spTree>
    <p:extLst>
      <p:ext uri="{BB962C8B-B14F-4D97-AF65-F5344CB8AC3E}">
        <p14:creationId xmlns:p14="http://schemas.microsoft.com/office/powerpoint/2010/main" val="2260977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Stride == 0 </a:t>
            </a:r>
            <a:r>
              <a:rPr lang="en-US" dirty="0">
                <a:sym typeface="Wingdings" pitchFamily="2" charset="2"/>
              </a:rPr>
              <a:t> then we are not actually moving in memory, same memory, we are looping over the same thing</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45</a:t>
            </a:fld>
            <a:endParaRPr lang="en-US"/>
          </a:p>
        </p:txBody>
      </p:sp>
    </p:spTree>
    <p:extLst>
      <p:ext uri="{BB962C8B-B14F-4D97-AF65-F5344CB8AC3E}">
        <p14:creationId xmlns:p14="http://schemas.microsoft.com/office/powerpoint/2010/main" val="7327464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1,2 examples and the notebook with the rules/ their implementation</a:t>
            </a:r>
          </a:p>
        </p:txBody>
      </p:sp>
      <p:sp>
        <p:nvSpPr>
          <p:cNvPr id="4" name="Slide Number Placeholder 3"/>
          <p:cNvSpPr>
            <a:spLocks noGrp="1"/>
          </p:cNvSpPr>
          <p:nvPr>
            <p:ph type="sldNum" sz="quarter" idx="5"/>
          </p:nvPr>
        </p:nvSpPr>
        <p:spPr/>
        <p:txBody>
          <a:bodyPr/>
          <a:lstStyle/>
          <a:p>
            <a:fld id="{99B30722-7DAA-4E93-8206-71F83E275281}" type="slidenum">
              <a:rPr lang="en-US" smtClean="0"/>
              <a:pPr/>
              <a:t>46</a:t>
            </a:fld>
            <a:endParaRPr lang="en-US"/>
          </a:p>
        </p:txBody>
      </p:sp>
    </p:spTree>
    <p:extLst>
      <p:ext uri="{BB962C8B-B14F-4D97-AF65-F5344CB8AC3E}">
        <p14:creationId xmlns:p14="http://schemas.microsoft.com/office/powerpoint/2010/main" val="1657146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 for an exercise</a:t>
            </a:r>
          </a:p>
          <a:p>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48</a:t>
            </a:fld>
            <a:endParaRPr lang="en-US"/>
          </a:p>
        </p:txBody>
      </p:sp>
    </p:spTree>
    <p:extLst>
      <p:ext uri="{BB962C8B-B14F-4D97-AF65-F5344CB8AC3E}">
        <p14:creationId xmlns:p14="http://schemas.microsoft.com/office/powerpoint/2010/main" val="6825329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 questions and we collect the ideas on the whiteboard</a:t>
            </a:r>
          </a:p>
        </p:txBody>
      </p:sp>
      <p:sp>
        <p:nvSpPr>
          <p:cNvPr id="4" name="Slide Number Placeholder 3"/>
          <p:cNvSpPr>
            <a:spLocks noGrp="1"/>
          </p:cNvSpPr>
          <p:nvPr>
            <p:ph type="sldNum" sz="quarter" idx="5"/>
          </p:nvPr>
        </p:nvSpPr>
        <p:spPr/>
        <p:txBody>
          <a:bodyPr/>
          <a:lstStyle/>
          <a:p>
            <a:fld id="{99B30722-7DAA-4E93-8206-71F83E275281}" type="slidenum">
              <a:rPr lang="en-US" smtClean="0"/>
              <a:pPr/>
              <a:t>2</a:t>
            </a:fld>
            <a:endParaRPr lang="en-US"/>
          </a:p>
        </p:txBody>
      </p:sp>
    </p:spTree>
    <p:extLst>
      <p:ext uri="{BB962C8B-B14F-4D97-AF65-F5344CB8AC3E}">
        <p14:creationId xmlns:p14="http://schemas.microsoft.com/office/powerpoint/2010/main" val="41243493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solidFill>
                <a:srgbClr val="FFFFFF"/>
              </a:solidFill>
              <a:effectLst/>
              <a:latin typeface="Helvetica Neue" panose="02000503000000020004" pitchFamily="2" charset="0"/>
            </a:endParaRPr>
          </a:p>
          <a:p>
            <a:r>
              <a:rPr lang="en-GB" dirty="0">
                <a:solidFill>
                  <a:srgbClr val="FFFFFF"/>
                </a:solidFill>
                <a:effectLst/>
                <a:latin typeface="Helvetica Neue" panose="02000503000000020004" pitchFamily="2" charset="0"/>
              </a:rPr>
              <a:t>`</a:t>
            </a:r>
          </a:p>
          <a:p>
            <a:endParaRPr lang="en-GB" dirty="0">
              <a:solidFill>
                <a:srgbClr val="FFFFFF"/>
              </a:solidFill>
              <a:effectLst/>
              <a:latin typeface="Helvetica Neue" panose="02000503000000020004" pitchFamily="2" charset="0"/>
            </a:endParaRPr>
          </a:p>
          <a:p>
            <a:r>
              <a:rPr lang="en-GB" dirty="0">
                <a:solidFill>
                  <a:srgbClr val="FFFFFF"/>
                </a:solidFill>
                <a:effectLst/>
                <a:latin typeface="Helvetica Neue" panose="02000503000000020004" pitchFamily="2" charset="0"/>
              </a:rPr>
              <a:t>a = x[::2, 3]</a:t>
            </a:r>
          </a:p>
          <a:p>
            <a:r>
              <a:rPr lang="en-GB" dirty="0" err="1">
                <a:solidFill>
                  <a:srgbClr val="FFFFFF"/>
                </a:solidFill>
                <a:effectLst/>
                <a:latin typeface="Helvetica Neue" panose="02000503000000020004" pitchFamily="2" charset="0"/>
              </a:rPr>
              <a:t>a.sum</a:t>
            </a:r>
            <a:r>
              <a:rPr lang="en-GB" dirty="0">
                <a:solidFill>
                  <a:srgbClr val="FFFFFF"/>
                </a:solidFill>
                <a:effectLst/>
                <a:latin typeface="Helvetica Neue" panose="02000503000000020004" pitchFamily="2" charset="0"/>
              </a:rPr>
              <a:t>()</a:t>
            </a:r>
          </a:p>
          <a:p>
            <a:endParaRPr lang="en-GB" dirty="0">
              <a:effectLst/>
              <a:latin typeface="Helvetica Neue" panose="02000503000000020004" pitchFamily="2" charset="0"/>
            </a:endParaRPr>
          </a:p>
          <a:p>
            <a:r>
              <a:rPr lang="en-GB" dirty="0" err="1">
                <a:solidFill>
                  <a:srgbClr val="FFFFFF"/>
                </a:solidFill>
                <a:effectLst/>
                <a:latin typeface="Helvetica Neue" panose="02000503000000020004" pitchFamily="2" charset="0"/>
              </a:rPr>
              <a:t>start_memory_pos</a:t>
            </a:r>
            <a:r>
              <a:rPr lang="en-GB" dirty="0">
                <a:solidFill>
                  <a:srgbClr val="FFFFFF"/>
                </a:solidFill>
                <a:effectLst/>
                <a:latin typeface="Helvetica Neue" panose="02000503000000020004" pitchFamily="2" charset="0"/>
              </a:rPr>
              <a:t> = </a:t>
            </a:r>
            <a:r>
              <a:rPr lang="en-GB" dirty="0" err="1">
                <a:solidFill>
                  <a:srgbClr val="2892FF"/>
                </a:solidFill>
                <a:effectLst/>
                <a:latin typeface="Helvetica Neue" panose="02000503000000020004" pitchFamily="2" charset="0"/>
              </a:rPr>
              <a:t>a.data</a:t>
            </a:r>
            <a:endParaRPr lang="en-GB" dirty="0">
              <a:solidFill>
                <a:srgbClr val="FFFFFF"/>
              </a:solidFill>
              <a:effectLst/>
              <a:latin typeface="Helvetica Neue" panose="02000503000000020004" pitchFamily="2" charset="0"/>
            </a:endParaRPr>
          </a:p>
          <a:p>
            <a:r>
              <a:rPr lang="en-GB" dirty="0" err="1">
                <a:solidFill>
                  <a:srgbClr val="FFFFFF"/>
                </a:solidFill>
                <a:effectLst/>
                <a:latin typeface="Helvetica Neue" panose="02000503000000020004" pitchFamily="2" charset="0"/>
              </a:rPr>
              <a:t>a.dtype</a:t>
            </a:r>
            <a:r>
              <a:rPr lang="en-GB" dirty="0">
                <a:solidFill>
                  <a:srgbClr val="FFFFFF"/>
                </a:solidFill>
                <a:effectLst/>
                <a:latin typeface="Helvetica Neue" panose="02000503000000020004" pitchFamily="2" charset="0"/>
              </a:rPr>
              <a:t> sum = 0</a:t>
            </a:r>
          </a:p>
          <a:p>
            <a:r>
              <a:rPr lang="en-GB" dirty="0">
                <a:solidFill>
                  <a:srgbClr val="FFFFFF"/>
                </a:solidFill>
                <a:effectLst/>
                <a:latin typeface="Helvetica Neue" panose="02000503000000020004" pitchFamily="2" charset="0"/>
              </a:rPr>
              <a:t>for </a:t>
            </a:r>
            <a:r>
              <a:rPr lang="en-GB" dirty="0" err="1">
                <a:solidFill>
                  <a:srgbClr val="FFFFFF"/>
                </a:solidFill>
                <a:effectLst/>
                <a:latin typeface="Helvetica Neue" panose="02000503000000020004" pitchFamily="2" charset="0"/>
              </a:rPr>
              <a:t>i</a:t>
            </a:r>
            <a:r>
              <a:rPr lang="en-GB" dirty="0">
                <a:solidFill>
                  <a:srgbClr val="FFFFFF"/>
                </a:solidFill>
                <a:effectLst/>
                <a:latin typeface="Helvetica Neue" panose="02000503000000020004" pitchFamily="2" charset="0"/>
              </a:rPr>
              <a:t> in </a:t>
            </a:r>
            <a:r>
              <a:rPr lang="en-GB" dirty="0" err="1">
                <a:solidFill>
                  <a:srgbClr val="FFFFFF"/>
                </a:solidFill>
                <a:effectLst/>
                <a:latin typeface="Helvetica Neue" panose="02000503000000020004" pitchFamily="2" charset="0"/>
              </a:rPr>
              <a:t>a.shape</a:t>
            </a:r>
            <a:r>
              <a:rPr lang="en-GB" dirty="0">
                <a:solidFill>
                  <a:srgbClr val="FFFFFF"/>
                </a:solidFill>
                <a:effectLst/>
                <a:latin typeface="Helvetica Neue" panose="02000503000000020004" pitchFamily="2" charset="0"/>
              </a:rPr>
              <a:t>[0]:</a:t>
            </a:r>
          </a:p>
          <a:p>
            <a:r>
              <a:rPr lang="en-GB" dirty="0">
                <a:solidFill>
                  <a:srgbClr val="FFFFFF"/>
                </a:solidFill>
                <a:effectLst/>
                <a:latin typeface="Helvetica Neue" panose="02000503000000020004" pitchFamily="2" charset="0"/>
              </a:rPr>
              <a:t>   for j in </a:t>
            </a:r>
            <a:r>
              <a:rPr lang="en-GB" dirty="0" err="1">
                <a:solidFill>
                  <a:srgbClr val="FFFFFF"/>
                </a:solidFill>
                <a:effectLst/>
                <a:latin typeface="Helvetica Neue" panose="02000503000000020004" pitchFamily="2" charset="0"/>
              </a:rPr>
              <a:t>a.shape</a:t>
            </a:r>
            <a:r>
              <a:rPr lang="en-GB" dirty="0">
                <a:solidFill>
                  <a:srgbClr val="FFFFFF"/>
                </a:solidFill>
                <a:effectLst/>
                <a:latin typeface="Helvetica Neue" panose="02000503000000020004" pitchFamily="2" charset="0"/>
              </a:rPr>
              <a:t>[1]:</a:t>
            </a:r>
          </a:p>
          <a:p>
            <a:r>
              <a:rPr lang="en-GB" dirty="0">
                <a:solidFill>
                  <a:srgbClr val="FFFFFF"/>
                </a:solidFill>
                <a:effectLst/>
                <a:latin typeface="Helvetica Neue" panose="02000503000000020004" pitchFamily="2" charset="0"/>
              </a:rPr>
              <a:t>      </a:t>
            </a:r>
            <a:r>
              <a:rPr lang="en-GB" dirty="0" err="1">
                <a:solidFill>
                  <a:srgbClr val="FFFFFF"/>
                </a:solidFill>
                <a:effectLst/>
                <a:latin typeface="Helvetica Neue" panose="02000503000000020004" pitchFamily="2" charset="0"/>
              </a:rPr>
              <a:t>memory_pos</a:t>
            </a:r>
            <a:r>
              <a:rPr lang="en-GB" dirty="0">
                <a:solidFill>
                  <a:srgbClr val="FFFFFF"/>
                </a:solidFill>
                <a:effectLst/>
                <a:latin typeface="Helvetica Neue" panose="02000503000000020004" pitchFamily="2" charset="0"/>
              </a:rPr>
              <a:t> = </a:t>
            </a:r>
            <a:r>
              <a:rPr lang="en-GB" dirty="0" err="1">
                <a:solidFill>
                  <a:srgbClr val="FFFFFF"/>
                </a:solidFill>
                <a:effectLst/>
                <a:latin typeface="Helvetica Neue" panose="02000503000000020004" pitchFamily="2" charset="0"/>
              </a:rPr>
              <a:t>start_memory_pos</a:t>
            </a:r>
            <a:r>
              <a:rPr lang="en-GB" dirty="0">
                <a:solidFill>
                  <a:srgbClr val="FFFFFF"/>
                </a:solidFill>
                <a:effectLst/>
                <a:latin typeface="Helvetica Neue" panose="02000503000000020004" pitchFamily="2" charset="0"/>
              </a:rPr>
              <a:t> + </a:t>
            </a:r>
            <a:r>
              <a:rPr lang="en-GB" dirty="0" err="1">
                <a:solidFill>
                  <a:srgbClr val="FFFFFF"/>
                </a:solidFill>
                <a:effectLst/>
                <a:latin typeface="Helvetica Neue" panose="02000503000000020004" pitchFamily="2" charset="0"/>
              </a:rPr>
              <a:t>a.strides</a:t>
            </a:r>
            <a:r>
              <a:rPr lang="en-GB" dirty="0">
                <a:solidFill>
                  <a:srgbClr val="FFFFFF"/>
                </a:solidFill>
                <a:effectLst/>
                <a:latin typeface="Helvetica Neue" panose="02000503000000020004" pitchFamily="2" charset="0"/>
              </a:rPr>
              <a:t>[0] * </a:t>
            </a:r>
            <a:r>
              <a:rPr lang="en-GB" dirty="0" err="1">
                <a:solidFill>
                  <a:srgbClr val="FFFFFF"/>
                </a:solidFill>
                <a:effectLst/>
                <a:latin typeface="Helvetica Neue" panose="02000503000000020004" pitchFamily="2" charset="0"/>
              </a:rPr>
              <a:t>i</a:t>
            </a:r>
            <a:r>
              <a:rPr lang="en-GB" dirty="0">
                <a:solidFill>
                  <a:srgbClr val="FFFFFF"/>
                </a:solidFill>
                <a:effectLst/>
                <a:latin typeface="Helvetica Neue" panose="02000503000000020004" pitchFamily="2" charset="0"/>
              </a:rPr>
              <a:t> + </a:t>
            </a:r>
            <a:r>
              <a:rPr lang="en-GB" dirty="0" err="1">
                <a:solidFill>
                  <a:srgbClr val="FFFFFF"/>
                </a:solidFill>
                <a:effectLst/>
                <a:latin typeface="Helvetica Neue" panose="02000503000000020004" pitchFamily="2" charset="0"/>
              </a:rPr>
              <a:t>a.strides</a:t>
            </a:r>
            <a:r>
              <a:rPr lang="en-GB" dirty="0">
                <a:solidFill>
                  <a:srgbClr val="FFFFFF"/>
                </a:solidFill>
                <a:effectLst/>
                <a:latin typeface="Helvetica Neue" panose="02000503000000020004" pitchFamily="2" charset="0"/>
              </a:rPr>
              <a:t>[1] * j</a:t>
            </a:r>
          </a:p>
          <a:p>
            <a:r>
              <a:rPr lang="en-GB" dirty="0">
                <a:solidFill>
                  <a:srgbClr val="FFFFFF"/>
                </a:solidFill>
                <a:effectLst/>
                <a:latin typeface="Helvetica Neue" panose="02000503000000020004" pitchFamily="2" charset="0"/>
              </a:rPr>
              <a:t>      sum += </a:t>
            </a:r>
            <a:r>
              <a:rPr lang="en-GB" dirty="0" err="1">
                <a:solidFill>
                  <a:srgbClr val="FFFFFF"/>
                </a:solidFill>
                <a:effectLst/>
                <a:latin typeface="Helvetica Neue" panose="02000503000000020004" pitchFamily="2" charset="0"/>
              </a:rPr>
              <a:t>cast_to</a:t>
            </a:r>
            <a:r>
              <a:rPr lang="en-GB" dirty="0">
                <a:solidFill>
                  <a:srgbClr val="FFFFFF"/>
                </a:solidFill>
                <a:effectLst/>
                <a:latin typeface="Helvetica Neue" panose="02000503000000020004" pitchFamily="2" charset="0"/>
              </a:rPr>
              <a:t>(</a:t>
            </a:r>
            <a:r>
              <a:rPr lang="en-GB" dirty="0" err="1">
                <a:solidFill>
                  <a:srgbClr val="FFFFFF"/>
                </a:solidFill>
                <a:effectLst/>
                <a:latin typeface="Helvetica Neue" panose="02000503000000020004" pitchFamily="2" charset="0"/>
              </a:rPr>
              <a:t>memory_pos</a:t>
            </a:r>
            <a:r>
              <a:rPr lang="en-GB" dirty="0">
                <a:solidFill>
                  <a:srgbClr val="FFFFFF"/>
                </a:solidFill>
                <a:effectLst/>
                <a:latin typeface="Helvetica Neue" panose="02000503000000020004" pitchFamily="2" charset="0"/>
              </a:rPr>
              <a:t>, </a:t>
            </a:r>
            <a:r>
              <a:rPr lang="en-GB" dirty="0" err="1">
                <a:solidFill>
                  <a:srgbClr val="FFFFFF"/>
                </a:solidFill>
                <a:effectLst/>
                <a:latin typeface="Helvetica Neue" panose="02000503000000020004" pitchFamily="2" charset="0"/>
              </a:rPr>
              <a:t>a.dtype</a:t>
            </a:r>
            <a:r>
              <a:rPr lang="en-GB" dirty="0">
                <a:solidFill>
                  <a:srgbClr val="FFFFFF"/>
                </a:solidFill>
                <a:effectLst/>
                <a:latin typeface="Helvetica Neue" panose="02000503000000020004" pitchFamily="2" charset="0"/>
              </a:rPr>
              <a:t>)</a:t>
            </a:r>
          </a:p>
          <a:p>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50</a:t>
            </a:fld>
            <a:endParaRPr lang="en-US"/>
          </a:p>
        </p:txBody>
      </p:sp>
    </p:spTree>
    <p:extLst>
      <p:ext uri="{BB962C8B-B14F-4D97-AF65-F5344CB8AC3E}">
        <p14:creationId xmlns:p14="http://schemas.microsoft.com/office/powerpoint/2010/main" val="605799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 slide for commands that can be used to avoid for loops </a:t>
            </a:r>
          </a:p>
        </p:txBody>
      </p:sp>
      <p:sp>
        <p:nvSpPr>
          <p:cNvPr id="4" name="Slide Number Placeholder 3"/>
          <p:cNvSpPr>
            <a:spLocks noGrp="1"/>
          </p:cNvSpPr>
          <p:nvPr>
            <p:ph type="sldNum" sz="quarter" idx="5"/>
          </p:nvPr>
        </p:nvSpPr>
        <p:spPr/>
        <p:txBody>
          <a:bodyPr/>
          <a:lstStyle/>
          <a:p>
            <a:fld id="{99B30722-7DAA-4E93-8206-71F83E275281}" type="slidenum">
              <a:rPr lang="en-US" smtClean="0"/>
              <a:pPr/>
              <a:t>51</a:t>
            </a:fld>
            <a:endParaRPr lang="en-US"/>
          </a:p>
        </p:txBody>
      </p:sp>
    </p:spTree>
    <p:extLst>
      <p:ext uri="{BB962C8B-B14F-4D97-AF65-F5344CB8AC3E}">
        <p14:creationId xmlns:p14="http://schemas.microsoft.com/office/powerpoint/2010/main" val="4601039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Each element in a different memory page </a:t>
            </a:r>
            <a:r>
              <a:rPr lang="en-US" dirty="0">
                <a:sym typeface="Wingdings" pitchFamily="2" charset="2"/>
              </a:rPr>
              <a:t> slice every time you need to look at a different memory page </a:t>
            </a:r>
          </a:p>
          <a:p>
            <a:r>
              <a:rPr lang="en-US" dirty="0">
                <a:sym typeface="Wingdings" pitchFamily="2" charset="2"/>
              </a:rPr>
              <a:t>100 different operations on the same slice, it’s better to copy to avoid reading many memory pages</a:t>
            </a:r>
          </a:p>
          <a:p>
            <a:endParaRPr lang="en-US" dirty="0">
              <a:sym typeface="Wingdings" pitchFamily="2" charset="2"/>
            </a:endParaRPr>
          </a:p>
          <a:p>
            <a:r>
              <a:rPr lang="en-US" dirty="0">
                <a:sym typeface="Wingdings" pitchFamily="2" charset="2"/>
              </a:rPr>
              <a:t>Strides larger than the memory page</a:t>
            </a:r>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53</a:t>
            </a:fld>
            <a:endParaRPr lang="en-US"/>
          </a:p>
        </p:txBody>
      </p:sp>
    </p:spTree>
    <p:extLst>
      <p:ext uri="{BB962C8B-B14F-4D97-AF65-F5344CB8AC3E}">
        <p14:creationId xmlns:p14="http://schemas.microsoft.com/office/powerpoint/2010/main" val="1375298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with recording and some explanation of the </a:t>
            </a:r>
            <a:r>
              <a:rPr lang="en-US" dirty="0" err="1"/>
              <a:t>measureents</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57</a:t>
            </a:fld>
            <a:endParaRPr lang="en-US"/>
          </a:p>
        </p:txBody>
      </p:sp>
    </p:spTree>
    <p:extLst>
      <p:ext uri="{BB962C8B-B14F-4D97-AF65-F5344CB8AC3E}">
        <p14:creationId xmlns:p14="http://schemas.microsoft.com/office/powerpoint/2010/main" val="21269623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a:t>Bugs are inevitable</a:t>
            </a:r>
          </a:p>
        </p:txBody>
      </p:sp>
      <p:sp>
        <p:nvSpPr>
          <p:cNvPr id="4" name="Slide Number Placeholder 3"/>
          <p:cNvSpPr>
            <a:spLocks noGrp="1"/>
          </p:cNvSpPr>
          <p:nvPr>
            <p:ph type="sldNum" sz="quarter" idx="10"/>
          </p:nvPr>
        </p:nvSpPr>
        <p:spPr/>
        <p:txBody>
          <a:bodyPr/>
          <a:lstStyle/>
          <a:p>
            <a:fld id="{99B30722-7DAA-4E93-8206-71F83E275281}" type="slidenum">
              <a:rPr lang="en-US" smtClean="0"/>
              <a:pPr/>
              <a:t>63</a:t>
            </a:fld>
            <a:endParaRPr lang="en-US"/>
          </a:p>
        </p:txBody>
      </p:sp>
    </p:spTree>
    <p:extLst>
      <p:ext uri="{BB962C8B-B14F-4D97-AF65-F5344CB8AC3E}">
        <p14:creationId xmlns:p14="http://schemas.microsoft.com/office/powerpoint/2010/main" val="229535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Family tree instead of a graph</a:t>
            </a:r>
          </a:p>
          <a:p>
            <a:endParaRPr lang="en-US" dirty="0"/>
          </a:p>
          <a:p>
            <a:r>
              <a:rPr lang="en-US" dirty="0"/>
              <a:t>Arrange better, too busy</a:t>
            </a:r>
          </a:p>
          <a:p>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12</a:t>
            </a:fld>
            <a:endParaRPr lang="en-US"/>
          </a:p>
        </p:txBody>
      </p:sp>
    </p:spTree>
    <p:extLst>
      <p:ext uri="{BB962C8B-B14F-4D97-AF65-F5344CB8AC3E}">
        <p14:creationId xmlns:p14="http://schemas.microsoft.com/office/powerpoint/2010/main" val="21772100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and code are related. </a:t>
            </a:r>
          </a:p>
          <a:p>
            <a:endParaRPr lang="en-US" dirty="0"/>
          </a:p>
          <a:p>
            <a:r>
              <a:rPr lang="en-US" dirty="0"/>
              <a:t>Nice transition from the last question. In extreme case, when the relations in the graph are dynamic/ changing a lot </a:t>
            </a:r>
            <a:r>
              <a:rPr lang="en-US" dirty="0">
                <a:sym typeface="Wingdings" pitchFamily="2" charset="2"/>
              </a:rPr>
              <a:t>using a dictionary is not a good solution. Instead, when small dataset and we are mainly interested in visualizing the relations, it might be.</a:t>
            </a:r>
          </a:p>
          <a:p>
            <a:r>
              <a:rPr lang="en-US" dirty="0">
                <a:sym typeface="Wingdings" pitchFamily="2" charset="2"/>
              </a:rPr>
              <a:t>The NumPy array solutions, scales much better, in case there are hundreds of dynamically changing relations to inspect.</a:t>
            </a:r>
          </a:p>
        </p:txBody>
      </p:sp>
      <p:sp>
        <p:nvSpPr>
          <p:cNvPr id="4" name="Slide Number Placeholder 3"/>
          <p:cNvSpPr>
            <a:spLocks noGrp="1"/>
          </p:cNvSpPr>
          <p:nvPr>
            <p:ph type="sldNum" sz="quarter" idx="5"/>
          </p:nvPr>
        </p:nvSpPr>
        <p:spPr/>
        <p:txBody>
          <a:bodyPr/>
          <a:lstStyle/>
          <a:p>
            <a:fld id="{99B30722-7DAA-4E93-8206-71F83E275281}" type="slidenum">
              <a:rPr lang="en-US" smtClean="0"/>
              <a:pPr/>
              <a:t>13</a:t>
            </a:fld>
            <a:endParaRPr lang="en-US"/>
          </a:p>
        </p:txBody>
      </p:sp>
    </p:spTree>
    <p:extLst>
      <p:ext uri="{BB962C8B-B14F-4D97-AF65-F5344CB8AC3E}">
        <p14:creationId xmlns:p14="http://schemas.microsoft.com/office/powerpoint/2010/main" val="5870090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Change the axes labels </a:t>
            </a:r>
            <a:r>
              <a:rPr lang="en-US" dirty="0">
                <a:sym typeface="Wingdings" pitchFamily="2" charset="2"/>
              </a:rPr>
              <a:t> bigger </a:t>
            </a:r>
          </a:p>
          <a:p>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22</a:t>
            </a:fld>
            <a:endParaRPr lang="en-US"/>
          </a:p>
        </p:txBody>
      </p:sp>
    </p:spTree>
    <p:extLst>
      <p:ext uri="{BB962C8B-B14F-4D97-AF65-F5344CB8AC3E}">
        <p14:creationId xmlns:p14="http://schemas.microsoft.com/office/powerpoint/2010/main" val="2281967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27</a:t>
            </a:fld>
            <a:endParaRPr lang="en-US"/>
          </a:p>
        </p:txBody>
      </p:sp>
    </p:spTree>
    <p:extLst>
      <p:ext uri="{BB962C8B-B14F-4D97-AF65-F5344CB8AC3E}">
        <p14:creationId xmlns:p14="http://schemas.microsoft.com/office/powerpoint/2010/main" val="2667781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28</a:t>
            </a:fld>
            <a:endParaRPr lang="en-US"/>
          </a:p>
        </p:txBody>
      </p:sp>
    </p:spTree>
    <p:extLst>
      <p:ext uri="{BB962C8B-B14F-4D97-AF65-F5344CB8AC3E}">
        <p14:creationId xmlns:p14="http://schemas.microsoft.com/office/powerpoint/2010/main" val="3882962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Pre_processing</a:t>
            </a:r>
            <a:r>
              <a:rPr lang="en-US" dirty="0"/>
              <a:t> : Dictionary</a:t>
            </a:r>
            <a:r>
              <a:rPr lang="en-US" dirty="0">
                <a:sym typeface="Wingdings" pitchFamily="2" charset="2"/>
              </a:rPr>
              <a:t>: key (sorted letters) values (list of anagrams)</a:t>
            </a:r>
          </a:p>
          <a:p>
            <a:endParaRPr lang="en-US" dirty="0">
              <a:sym typeface="Wingdings" pitchFamily="2" charset="2"/>
            </a:endParaRPr>
          </a:p>
          <a:p>
            <a:endParaRPr lang="en-US" dirty="0">
              <a:sym typeface="Wingdings" pitchFamily="2" charset="2"/>
            </a:endParaRPr>
          </a:p>
          <a:p>
            <a:r>
              <a:rPr lang="en-US" dirty="0">
                <a:sym typeface="Wingdings" pitchFamily="2" charset="2"/>
              </a:rPr>
              <a:t>Give the exercise, 5 mins time (until half ready)</a:t>
            </a:r>
          </a:p>
          <a:p>
            <a:r>
              <a:rPr lang="en-US" dirty="0">
                <a:sym typeface="Wingdings" pitchFamily="2" charset="2"/>
              </a:rPr>
              <a:t>Tell them solution is Big O class (</a:t>
            </a:r>
            <a:r>
              <a:rPr lang="en-US" dirty="0" err="1">
                <a:sym typeface="Wingdings" pitchFamily="2" charset="2"/>
              </a:rPr>
              <a:t>n+m</a:t>
            </a:r>
            <a:r>
              <a:rPr lang="en-US" dirty="0">
                <a:sym typeface="Wingdings" pitchFamily="2" charset="2"/>
              </a:rPr>
              <a:t>)  and can be achieved with pre-processing</a:t>
            </a:r>
          </a:p>
          <a:p>
            <a:endParaRPr lang="en-US" dirty="0">
              <a:sym typeface="Wingdings" pitchFamily="2" charset="2"/>
            </a:endParaRPr>
          </a:p>
          <a:p>
            <a:r>
              <a:rPr lang="en-US" dirty="0">
                <a:sym typeface="Wingdings" pitchFamily="2" charset="2"/>
              </a:rPr>
              <a:t>Check at student laptops the dictionary </a:t>
            </a:r>
          </a:p>
          <a:p>
            <a:endParaRPr lang="en-US" dirty="0">
              <a:sym typeface="Wingdings" pitchFamily="2" charset="2"/>
            </a:endParaRPr>
          </a:p>
          <a:p>
            <a:r>
              <a:rPr lang="en-GB" dirty="0">
                <a:effectLst/>
                <a:latin typeface="Helvetica Neue" panose="02000503000000020004" pitchFamily="2" charset="0"/>
              </a:rPr>
              <a:t>IN a notebook</a:t>
            </a:r>
          </a:p>
          <a:p>
            <a:r>
              <a:rPr lang="en-GB" dirty="0">
                <a:solidFill>
                  <a:srgbClr val="2892FF"/>
                </a:solidFill>
                <a:effectLst/>
                <a:latin typeface=".AppleSystemUIFontMonospaced"/>
              </a:rPr>
              <a:t>cat /</a:t>
            </a:r>
            <a:r>
              <a:rPr lang="en-GB" dirty="0" err="1">
                <a:solidFill>
                  <a:srgbClr val="2892FF"/>
                </a:solidFill>
                <a:effectLst/>
                <a:latin typeface=".AppleSystemUIFontMonospaced"/>
              </a:rPr>
              <a:t>usr</a:t>
            </a:r>
            <a:r>
              <a:rPr lang="en-GB" dirty="0">
                <a:solidFill>
                  <a:srgbClr val="2892FF"/>
                </a:solidFill>
                <a:effectLst/>
                <a:latin typeface=".AppleSystemUIFontMonospaced"/>
              </a:rPr>
              <a:t>/share/</a:t>
            </a:r>
            <a:r>
              <a:rPr lang="en-GB" dirty="0" err="1">
                <a:solidFill>
                  <a:srgbClr val="2892FF"/>
                </a:solidFill>
                <a:effectLst/>
                <a:latin typeface=".AppleSystemUIFontMonospaced"/>
              </a:rPr>
              <a:t>dict</a:t>
            </a:r>
            <a:r>
              <a:rPr lang="en-GB" dirty="0">
                <a:solidFill>
                  <a:srgbClr val="2892FF"/>
                </a:solidFill>
                <a:effectLst/>
                <a:latin typeface=".AppleSystemUIFontMonospaced"/>
              </a:rPr>
              <a:t>/words</a:t>
            </a:r>
            <a:br>
              <a:rPr lang="en-GB" dirty="0">
                <a:effectLst/>
                <a:latin typeface="Helvetica Neue" panose="02000503000000020004" pitchFamily="2" charset="0"/>
              </a:rPr>
            </a:br>
            <a:endParaRPr lang="en-GB" dirty="0">
              <a:effectLst/>
              <a:latin typeface="Helvetica Neue" panose="02000503000000020004" pitchFamily="2" charset="0"/>
            </a:endParaRPr>
          </a:p>
          <a:p>
            <a:r>
              <a:rPr lang="en-GB" dirty="0">
                <a:solidFill>
                  <a:srgbClr val="2892FF"/>
                </a:solidFill>
                <a:effectLst/>
                <a:latin typeface=".AppleSystemUIFontMonospaced"/>
              </a:rPr>
              <a:t>cat /</a:t>
            </a:r>
            <a:r>
              <a:rPr lang="en-GB" dirty="0" err="1">
                <a:solidFill>
                  <a:srgbClr val="2892FF"/>
                </a:solidFill>
                <a:effectLst/>
                <a:latin typeface=".AppleSystemUIFontMonospaced"/>
              </a:rPr>
              <a:t>usr</a:t>
            </a:r>
            <a:r>
              <a:rPr lang="en-GB" dirty="0">
                <a:solidFill>
                  <a:srgbClr val="2892FF"/>
                </a:solidFill>
                <a:effectLst/>
                <a:latin typeface=".AppleSystemUIFontMonospaced"/>
              </a:rPr>
              <a:t>/</a:t>
            </a:r>
            <a:r>
              <a:rPr lang="en-GB" dirty="0" err="1">
                <a:solidFill>
                  <a:srgbClr val="2892FF"/>
                </a:solidFill>
                <a:effectLst/>
                <a:latin typeface=".AppleSystemUIFontMonospaced"/>
              </a:rPr>
              <a:t>dict</a:t>
            </a:r>
            <a:r>
              <a:rPr lang="en-GB" dirty="0">
                <a:solidFill>
                  <a:srgbClr val="2892FF"/>
                </a:solidFill>
                <a:effectLst/>
                <a:latin typeface=".AppleSystemUIFontMonospaced"/>
              </a:rPr>
              <a:t>/words</a:t>
            </a:r>
          </a:p>
          <a:p>
            <a:endParaRPr lang="en-US" dirty="0">
              <a:sym typeface="Wingdings" pitchFamily="2" charset="2"/>
            </a:endParaRPr>
          </a:p>
          <a:p>
            <a:endParaRPr lang="en-US" dirty="0">
              <a:sym typeface="Wingdings" pitchFamily="2" charset="2"/>
            </a:endParaRPr>
          </a:p>
          <a:p>
            <a:endParaRPr lang="en-US" dirty="0">
              <a:sym typeface="Wingdings" pitchFamily="2" charset="2"/>
            </a:endParaRPr>
          </a:p>
          <a:p>
            <a:endParaRPr lang="en-US" dirty="0">
              <a:sym typeface="Wingdings" pitchFamily="2" charset="2"/>
            </a:endParaRPr>
          </a:p>
          <a:p>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29</a:t>
            </a:fld>
            <a:endParaRPr lang="en-US"/>
          </a:p>
        </p:txBody>
      </p:sp>
    </p:spTree>
    <p:extLst>
      <p:ext uri="{BB962C8B-B14F-4D97-AF65-F5344CB8AC3E}">
        <p14:creationId xmlns:p14="http://schemas.microsoft.com/office/powerpoint/2010/main" val="15013034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b="0" i="0" dirty="0">
                <a:solidFill>
                  <a:srgbClr val="000000"/>
                </a:solidFill>
                <a:effectLst/>
                <a:highlight>
                  <a:srgbClr val="FFFFFF"/>
                </a:highlight>
                <a:latin typeface="Source Sans Pro" panose="020B0503030403020204" pitchFamily="34" charset="0"/>
              </a:rPr>
              <a:t>The standard Python implementation is written in C. This means that every Python object is simply a cleverly-disguised C structure, which contains not only its value, but metadata as well</a:t>
            </a:r>
          </a:p>
          <a:p>
            <a:pPr marL="171450" indent="-171450">
              <a:buFontTx/>
              <a:buChar char="-"/>
            </a:pPr>
            <a:r>
              <a:rPr lang="en-GB" b="0" i="0" dirty="0">
                <a:solidFill>
                  <a:srgbClr val="000000"/>
                </a:solidFill>
                <a:effectLst/>
                <a:highlight>
                  <a:srgbClr val="FFFFFF"/>
                </a:highlight>
                <a:latin typeface="Source Sans Pro" panose="020B0503030403020204" pitchFamily="34" charset="0"/>
              </a:rPr>
              <a:t>a C integer is essentially a label for a position in memory whose bytes encode an integer value. A Python integer is a pointer to a position in memory containing all the Python object information, including the bytes that contain the integer value</a:t>
            </a:r>
            <a:endParaRPr lang="en-GB" b="0" i="0" dirty="0">
              <a:solidFill>
                <a:srgbClr val="222222"/>
              </a:solidFill>
              <a:effectLst/>
              <a:highlight>
                <a:srgbClr val="FFFFFF"/>
              </a:highlight>
              <a:latin typeface="Harding"/>
            </a:endParaRPr>
          </a:p>
          <a:p>
            <a:pPr marL="171450" indent="-171450">
              <a:buFontTx/>
              <a:buChar char="-"/>
            </a:pPr>
            <a:r>
              <a:rPr lang="en-GB" b="0" i="0" dirty="0">
                <a:solidFill>
                  <a:srgbClr val="222222"/>
                </a:solidFill>
                <a:effectLst/>
                <a:highlight>
                  <a:srgbClr val="FFFFFF"/>
                </a:highlight>
                <a:latin typeface="Harding"/>
              </a:rPr>
              <a:t>NumPy handles looping over array elements near-optimally—for example, taking strides into consideration to best utilize the computer’s fast cache memory</a:t>
            </a:r>
          </a:p>
          <a:p>
            <a:pPr marL="171450" indent="-171450">
              <a:buFontTx/>
              <a:buChar char="-"/>
            </a:pPr>
            <a:r>
              <a:rPr lang="en-US" dirty="0" err="1"/>
              <a:t>Numpy</a:t>
            </a:r>
            <a:r>
              <a:rPr lang="en-US" dirty="0"/>
              <a:t> array - </a:t>
            </a:r>
            <a:r>
              <a:rPr lang="en-GB" b="0" i="0" dirty="0">
                <a:solidFill>
                  <a:srgbClr val="000000"/>
                </a:solidFill>
                <a:effectLst/>
                <a:highlight>
                  <a:srgbClr val="FFFFFF"/>
                </a:highlight>
                <a:latin typeface="Source Sans Pro" panose="020B0503030403020204" pitchFamily="34" charset="0"/>
              </a:rPr>
              <a:t>single pointer to one contiguous block of data</a:t>
            </a:r>
          </a:p>
          <a:p>
            <a:pPr marL="171450" indent="-171450">
              <a:buFontTx/>
              <a:buChar char="-"/>
            </a:pPr>
            <a:r>
              <a:rPr lang="en-GB" b="0" i="0" dirty="0">
                <a:solidFill>
                  <a:srgbClr val="000000"/>
                </a:solidFill>
                <a:effectLst/>
                <a:highlight>
                  <a:srgbClr val="FFFFFF"/>
                </a:highlight>
                <a:latin typeface="Source Sans Pro" panose="020B0503030403020204" pitchFamily="34" charset="0"/>
              </a:rPr>
              <a:t>The Python list, on the other hand, contains a pointer to a block of pointers, each of which in turn points to a full Python object</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32</a:t>
            </a:fld>
            <a:endParaRPr lang="en-US"/>
          </a:p>
        </p:txBody>
      </p:sp>
    </p:spTree>
    <p:extLst>
      <p:ext uri="{BB962C8B-B14F-4D97-AF65-F5344CB8AC3E}">
        <p14:creationId xmlns:p14="http://schemas.microsoft.com/office/powerpoint/2010/main" val="4189106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5.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5.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4.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20.png"/><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hyperlink" Target="https://jakevdp.github.io/PythonDataScienceHandbook/02.05-computation-on-arrays-broadcasting.html"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660785"/>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400" noProof="1"/>
              <a:t>a.k.a. the </a:t>
            </a:r>
            <a:r>
              <a:rPr lang="en-US" sz="44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63352" y="5782088"/>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dirty="0"/>
              <a:t>Pietro Berkes &amp; </a:t>
            </a:r>
            <a:r>
              <a:rPr lang="en-GB" sz="2800" dirty="0" err="1"/>
              <a:t>Verjinia</a:t>
            </a:r>
            <a:r>
              <a:rPr lang="en-GB" sz="2800" dirty="0"/>
              <a:t> </a:t>
            </a:r>
            <a:r>
              <a:rPr lang="en-GB" sz="2800" dirty="0" err="1"/>
              <a:t>Metodieva</a:t>
            </a:r>
            <a:endParaRPr lang="en-GB" sz="2800" dirty="0"/>
          </a:p>
        </p:txBody>
      </p:sp>
      <p:sp>
        <p:nvSpPr>
          <p:cNvPr id="4" name="Date Placeholder 3">
            <a:extLst>
              <a:ext uri="{FF2B5EF4-FFF2-40B4-BE49-F238E27FC236}">
                <a16:creationId xmlns:a16="http://schemas.microsoft.com/office/drawing/2014/main" id="{A16EF5EF-4D9A-3BC3-A63E-1C4F3EBDF596}"/>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66FE3354-DB51-D4BD-7D94-EFA1914A9EA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D202B91-ABE6-BAB5-EDA9-684DD1F5521B}"/>
              </a:ext>
            </a:extLst>
          </p:cNvPr>
          <p:cNvSpPr>
            <a:spLocks noGrp="1"/>
          </p:cNvSpPr>
          <p:nvPr>
            <p:ph type="sldNum" sz="quarter" idx="12"/>
          </p:nvPr>
        </p:nvSpPr>
        <p:spPr/>
        <p:txBody>
          <a:bodyPr/>
          <a:lstStyle/>
          <a:p>
            <a:fld id="{EF79ADEA-B933-47CC-A4E9-04E6298B917C}" type="slidenum">
              <a:rPr lang="en-US" smtClean="0"/>
              <a:pPr/>
              <a:t>1</a:t>
            </a:fld>
            <a:endParaRPr lang="en-US"/>
          </a:p>
        </p:txBody>
      </p:sp>
    </p:spTree>
    <p:extLst>
      <p:ext uri="{BB962C8B-B14F-4D97-AF65-F5344CB8AC3E}">
        <p14:creationId xmlns:p14="http://schemas.microsoft.com/office/powerpoint/2010/main" val="4061990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10</a:t>
            </a:fld>
            <a:endParaRPr lang="en-US"/>
          </a:p>
        </p:txBody>
      </p:sp>
      <p:grpSp>
        <p:nvGrpSpPr>
          <p:cNvPr id="28" name="Group 27">
            <a:extLst>
              <a:ext uri="{FF2B5EF4-FFF2-40B4-BE49-F238E27FC236}">
                <a16:creationId xmlns:a16="http://schemas.microsoft.com/office/drawing/2014/main" id="{B0530832-4C38-AA35-C855-814D6BAD7CB6}"/>
              </a:ext>
            </a:extLst>
          </p:cNvPr>
          <p:cNvGrpSpPr/>
          <p:nvPr/>
        </p:nvGrpSpPr>
        <p:grpSpPr>
          <a:xfrm>
            <a:off x="558179" y="3960254"/>
            <a:ext cx="2268016" cy="2421074"/>
            <a:chOff x="551384" y="1051749"/>
            <a:chExt cx="2268016" cy="2421074"/>
          </a:xfrm>
        </p:grpSpPr>
        <p:sp>
          <p:nvSpPr>
            <p:cNvPr id="10" name="TextBox 9">
              <a:extLst>
                <a:ext uri="{FF2B5EF4-FFF2-40B4-BE49-F238E27FC236}">
                  <a16:creationId xmlns:a16="http://schemas.microsoft.com/office/drawing/2014/main" id="{70A36DB0-FC9B-3350-AEA8-0DCF1E3757C9}"/>
                </a:ext>
              </a:extLst>
            </p:cNvPr>
            <p:cNvSpPr txBox="1"/>
            <p:nvPr/>
          </p:nvSpPr>
          <p:spPr>
            <a:xfrm>
              <a:off x="733476" y="3072713"/>
              <a:ext cx="1903832" cy="400110"/>
            </a:xfrm>
            <a:prstGeom prst="rect">
              <a:avLst/>
            </a:prstGeom>
            <a:solidFill>
              <a:srgbClr val="F0D0D5"/>
            </a:solidFill>
          </p:spPr>
          <p:txBody>
            <a:bodyPr wrap="square" rtlCol="0">
              <a:spAutoFit/>
            </a:bodyPr>
            <a:lstStyle/>
            <a:p>
              <a:pPr algn="ctr"/>
              <a:r>
                <a:rPr lang="en-US" sz="2000" dirty="0"/>
                <a:t>a graph?</a:t>
              </a:r>
              <a:endParaRPr lang="en-CH" sz="2000" dirty="0"/>
            </a:p>
          </p:txBody>
        </p:sp>
        <p:pic>
          <p:nvPicPr>
            <p:cNvPr id="1028" name="Picture 4" descr="Graphs and Trees">
              <a:extLst>
                <a:ext uri="{FF2B5EF4-FFF2-40B4-BE49-F238E27FC236}">
                  <a16:creationId xmlns:a16="http://schemas.microsoft.com/office/drawing/2014/main" id="{9267C9F1-5B76-1CDF-7504-82188CA3A4B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7117"/>
            <a:stretch/>
          </p:blipFill>
          <p:spPr bwMode="auto">
            <a:xfrm>
              <a:off x="551384" y="1051749"/>
              <a:ext cx="2268016" cy="2050554"/>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3">
            <a:extLst>
              <a:ext uri="{FF2B5EF4-FFF2-40B4-BE49-F238E27FC236}">
                <a16:creationId xmlns:a16="http://schemas.microsoft.com/office/drawing/2014/main" id="{1E07A62E-B602-7C2E-F0D8-CD170FFC1EB2}"/>
              </a:ext>
            </a:extLst>
          </p:cNvPr>
          <p:cNvSpPr>
            <a:spLocks noGrp="1"/>
          </p:cNvSpPr>
          <p:nvPr>
            <p:ph type="title"/>
          </p:nvPr>
        </p:nvSpPr>
        <p:spPr/>
        <p:txBody>
          <a:bodyPr>
            <a:normAutofit fontScale="90000"/>
          </a:bodyPr>
          <a:lstStyle/>
          <a:p>
            <a:r>
              <a:rPr lang="en-US" sz="4400" dirty="0"/>
              <a:t>what data structure would you use to represent</a:t>
            </a:r>
            <a:endParaRPr lang="en-US" dirty="0"/>
          </a:p>
        </p:txBody>
      </p:sp>
      <p:grpSp>
        <p:nvGrpSpPr>
          <p:cNvPr id="35" name="Group 34">
            <a:extLst>
              <a:ext uri="{FF2B5EF4-FFF2-40B4-BE49-F238E27FC236}">
                <a16:creationId xmlns:a16="http://schemas.microsoft.com/office/drawing/2014/main" id="{7483F886-6019-ABB0-99E5-AAEF047B9B8F}"/>
              </a:ext>
            </a:extLst>
          </p:cNvPr>
          <p:cNvGrpSpPr/>
          <p:nvPr/>
        </p:nvGrpSpPr>
        <p:grpSpPr>
          <a:xfrm>
            <a:off x="263352" y="1124744"/>
            <a:ext cx="3441674" cy="2751969"/>
            <a:chOff x="263352" y="3535866"/>
            <a:chExt cx="3441674" cy="2751969"/>
          </a:xfrm>
        </p:grpSpPr>
        <p:grpSp>
          <p:nvGrpSpPr>
            <p:cNvPr id="29" name="Group 28">
              <a:extLst>
                <a:ext uri="{FF2B5EF4-FFF2-40B4-BE49-F238E27FC236}">
                  <a16:creationId xmlns:a16="http://schemas.microsoft.com/office/drawing/2014/main" id="{0B4F1022-6936-2612-0C6B-AAA9FDCC8AFF}"/>
                </a:ext>
              </a:extLst>
            </p:cNvPr>
            <p:cNvGrpSpPr/>
            <p:nvPr/>
          </p:nvGrpSpPr>
          <p:grpSpPr>
            <a:xfrm>
              <a:off x="297778" y="3538731"/>
              <a:ext cx="3407248" cy="2749104"/>
              <a:chOff x="675011" y="3533758"/>
              <a:chExt cx="3407248" cy="2749104"/>
            </a:xfrm>
          </p:grpSpPr>
          <p:pic>
            <p:nvPicPr>
              <p:cNvPr id="1030" name="Picture 6" descr="What are the Characteristics of Sound Waves?">
                <a:extLst>
                  <a:ext uri="{FF2B5EF4-FFF2-40B4-BE49-F238E27FC236}">
                    <a16:creationId xmlns:a16="http://schemas.microsoft.com/office/drawing/2014/main" id="{BF5BAA32-8E9C-D385-FB14-0CE99A1D2D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311"/>
              <a:stretch/>
            </p:blipFill>
            <p:spPr bwMode="auto">
              <a:xfrm>
                <a:off x="675011" y="3533758"/>
                <a:ext cx="3407248" cy="2308257"/>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5B92A70A-6370-A681-E6E8-AAABE1539101}"/>
                  </a:ext>
                </a:extLst>
              </p:cNvPr>
              <p:cNvSpPr txBox="1"/>
              <p:nvPr/>
            </p:nvSpPr>
            <p:spPr>
              <a:xfrm>
                <a:off x="1117504" y="5882752"/>
                <a:ext cx="190383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grpSp>
        <p:pic>
          <p:nvPicPr>
            <p:cNvPr id="34" name="Picture 6" descr="What are the Characteristics of Sound Waves?">
              <a:extLst>
                <a:ext uri="{FF2B5EF4-FFF2-40B4-BE49-F238E27FC236}">
                  <a16:creationId xmlns:a16="http://schemas.microsoft.com/office/drawing/2014/main" id="{4573A69C-A0B7-E47E-E409-57EB2B9511A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557" r="91137"/>
            <a:stretch/>
          </p:blipFill>
          <p:spPr bwMode="auto">
            <a:xfrm>
              <a:off x="263352" y="3535866"/>
              <a:ext cx="216024" cy="230825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a:extLst>
              <a:ext uri="{FF2B5EF4-FFF2-40B4-BE49-F238E27FC236}">
                <a16:creationId xmlns:a16="http://schemas.microsoft.com/office/drawing/2014/main" id="{5C242C20-6445-EF2D-53CD-5E5D39A076B2}"/>
              </a:ext>
            </a:extLst>
          </p:cNvPr>
          <p:cNvGrpSpPr/>
          <p:nvPr/>
        </p:nvGrpSpPr>
        <p:grpSpPr>
          <a:xfrm>
            <a:off x="3531156" y="1261342"/>
            <a:ext cx="2742561" cy="2609640"/>
            <a:chOff x="3531156" y="3672464"/>
            <a:chExt cx="2742561" cy="2609640"/>
          </a:xfrm>
        </p:grpSpPr>
        <p:pic>
          <p:nvPicPr>
            <p:cNvPr id="33" name="Picture 32">
              <a:extLst>
                <a:ext uri="{FF2B5EF4-FFF2-40B4-BE49-F238E27FC236}">
                  <a16:creationId xmlns:a16="http://schemas.microsoft.com/office/drawing/2014/main" id="{32ECD32F-000C-49DC-453A-00E71441CA8D}"/>
                </a:ext>
              </a:extLst>
            </p:cNvPr>
            <p:cNvPicPr>
              <a:picLocks noChangeAspect="1"/>
            </p:cNvPicPr>
            <p:nvPr/>
          </p:nvPicPr>
          <p:blipFill>
            <a:blip r:embed="rId4"/>
            <a:stretch>
              <a:fillRect/>
            </a:stretch>
          </p:blipFill>
          <p:spPr>
            <a:xfrm>
              <a:off x="3531156" y="3672464"/>
              <a:ext cx="2742561" cy="2035060"/>
            </a:xfrm>
            <a:prstGeom prst="rect">
              <a:avLst/>
            </a:prstGeom>
          </p:spPr>
        </p:pic>
        <p:sp>
          <p:nvSpPr>
            <p:cNvPr id="36" name="TextBox 35">
              <a:extLst>
                <a:ext uri="{FF2B5EF4-FFF2-40B4-BE49-F238E27FC236}">
                  <a16:creationId xmlns:a16="http://schemas.microsoft.com/office/drawing/2014/main" id="{4CFCB272-86F5-2767-8E6D-2E1F0AA3D6E5}"/>
                </a:ext>
              </a:extLst>
            </p:cNvPr>
            <p:cNvSpPr txBox="1"/>
            <p:nvPr/>
          </p:nvSpPr>
          <p:spPr>
            <a:xfrm>
              <a:off x="3976184" y="5881994"/>
              <a:ext cx="1852504"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grpSp>
      <p:grpSp>
        <p:nvGrpSpPr>
          <p:cNvPr id="3" name="Group 2">
            <a:extLst>
              <a:ext uri="{FF2B5EF4-FFF2-40B4-BE49-F238E27FC236}">
                <a16:creationId xmlns:a16="http://schemas.microsoft.com/office/drawing/2014/main" id="{2B6612A8-9F97-B990-FB34-6958B62931DE}"/>
              </a:ext>
            </a:extLst>
          </p:cNvPr>
          <p:cNvGrpSpPr/>
          <p:nvPr/>
        </p:nvGrpSpPr>
        <p:grpSpPr>
          <a:xfrm>
            <a:off x="7731992" y="2460845"/>
            <a:ext cx="4393988" cy="1459953"/>
            <a:chOff x="7710142" y="5137399"/>
            <a:chExt cx="4393988" cy="1459953"/>
          </a:xfrm>
        </p:grpSpPr>
        <p:pic>
          <p:nvPicPr>
            <p:cNvPr id="37" name="Picture 36">
              <a:extLst>
                <a:ext uri="{FF2B5EF4-FFF2-40B4-BE49-F238E27FC236}">
                  <a16:creationId xmlns:a16="http://schemas.microsoft.com/office/drawing/2014/main" id="{6FDA9029-E40D-6A2E-31DD-0D47807C28E7}"/>
                </a:ext>
              </a:extLst>
            </p:cNvPr>
            <p:cNvPicPr>
              <a:picLocks noChangeAspect="1"/>
            </p:cNvPicPr>
            <p:nvPr/>
          </p:nvPicPr>
          <p:blipFill>
            <a:blip r:embed="rId5"/>
            <a:stretch>
              <a:fillRect/>
            </a:stretch>
          </p:blipFill>
          <p:spPr>
            <a:xfrm>
              <a:off x="7710142" y="5647832"/>
              <a:ext cx="4393988" cy="949520"/>
            </a:xfrm>
            <a:prstGeom prst="rect">
              <a:avLst/>
            </a:prstGeom>
          </p:spPr>
        </p:pic>
        <p:sp>
          <p:nvSpPr>
            <p:cNvPr id="38" name="TextBox 37">
              <a:extLst>
                <a:ext uri="{FF2B5EF4-FFF2-40B4-BE49-F238E27FC236}">
                  <a16:creationId xmlns:a16="http://schemas.microsoft.com/office/drawing/2014/main" id="{C4B57E3A-CEC8-E13B-6602-D768714E148A}"/>
                </a:ext>
              </a:extLst>
            </p:cNvPr>
            <p:cNvSpPr txBox="1"/>
            <p:nvPr/>
          </p:nvSpPr>
          <p:spPr>
            <a:xfrm>
              <a:off x="10152835" y="5137399"/>
              <a:ext cx="1334346" cy="400110"/>
            </a:xfrm>
            <a:prstGeom prst="rect">
              <a:avLst/>
            </a:prstGeom>
            <a:solidFill>
              <a:schemeClr val="accent6">
                <a:lumMod val="20000"/>
                <a:lumOff val="80000"/>
              </a:schemeClr>
            </a:solidFill>
          </p:spPr>
          <p:txBody>
            <a:bodyPr wrap="square">
              <a:spAutoFit/>
            </a:bodyPr>
            <a:lstStyle/>
            <a:p>
              <a:pPr algn="ctr"/>
              <a:r>
                <a:rPr lang="en-US" sz="2000" dirty="0"/>
                <a:t>dictionary</a:t>
              </a:r>
              <a:endParaRPr lang="en-CH" sz="1400" dirty="0"/>
            </a:p>
          </p:txBody>
        </p:sp>
      </p:grpSp>
      <p:grpSp>
        <p:nvGrpSpPr>
          <p:cNvPr id="8" name="Group 7">
            <a:extLst>
              <a:ext uri="{FF2B5EF4-FFF2-40B4-BE49-F238E27FC236}">
                <a16:creationId xmlns:a16="http://schemas.microsoft.com/office/drawing/2014/main" id="{18438AB9-F18D-E54A-2BBE-FC79E25F829B}"/>
              </a:ext>
            </a:extLst>
          </p:cNvPr>
          <p:cNvGrpSpPr/>
          <p:nvPr/>
        </p:nvGrpSpPr>
        <p:grpSpPr>
          <a:xfrm>
            <a:off x="6456040" y="1196752"/>
            <a:ext cx="3658458" cy="1664203"/>
            <a:chOff x="6553819" y="1240455"/>
            <a:chExt cx="3658458" cy="1664203"/>
          </a:xfrm>
        </p:grpSpPr>
        <p:sp>
          <p:nvSpPr>
            <p:cNvPr id="16" name="TextBox 15">
              <a:extLst>
                <a:ext uri="{FF2B5EF4-FFF2-40B4-BE49-F238E27FC236}">
                  <a16:creationId xmlns:a16="http://schemas.microsoft.com/office/drawing/2014/main" id="{A42592A8-3ADA-751B-8E5B-7EC4E659983C}"/>
                </a:ext>
              </a:extLst>
            </p:cNvPr>
            <p:cNvSpPr txBox="1"/>
            <p:nvPr/>
          </p:nvSpPr>
          <p:spPr>
            <a:xfrm>
              <a:off x="6553819" y="2504548"/>
              <a:ext cx="2551904" cy="400110"/>
            </a:xfrm>
            <a:prstGeom prst="rect">
              <a:avLst/>
            </a:prstGeom>
            <a:solidFill>
              <a:srgbClr val="F0D0D5"/>
            </a:solidFill>
          </p:spPr>
          <p:txBody>
            <a:bodyPr wrap="square" rtlCol="0">
              <a:spAutoFit/>
            </a:bodyPr>
            <a:lstStyle/>
            <a:p>
              <a:pPr algn="ctr"/>
              <a:r>
                <a:rPr lang="en-US" sz="2000" dirty="0"/>
                <a:t>phone book entries?</a:t>
              </a:r>
              <a:endParaRPr lang="en-CH" sz="2000" dirty="0"/>
            </a:p>
          </p:txBody>
        </p:sp>
        <p:pic>
          <p:nvPicPr>
            <p:cNvPr id="7" name="Picture 2" descr="Local US telephone directory - Fonts In Use">
              <a:extLst>
                <a:ext uri="{FF2B5EF4-FFF2-40B4-BE49-F238E27FC236}">
                  <a16:creationId xmlns:a16="http://schemas.microsoft.com/office/drawing/2014/main" id="{C62B8EFA-9489-5946-8E22-F9C26479FD2F}"/>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523" t="44928" r="34134" b="27385"/>
            <a:stretch/>
          </p:blipFill>
          <p:spPr bwMode="auto">
            <a:xfrm>
              <a:off x="6553819" y="1240455"/>
              <a:ext cx="3658458" cy="114505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071970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11</a:t>
            </a:fld>
            <a:endParaRPr lang="en-US"/>
          </a:p>
        </p:txBody>
      </p:sp>
      <p:grpSp>
        <p:nvGrpSpPr>
          <p:cNvPr id="28" name="Group 27">
            <a:extLst>
              <a:ext uri="{FF2B5EF4-FFF2-40B4-BE49-F238E27FC236}">
                <a16:creationId xmlns:a16="http://schemas.microsoft.com/office/drawing/2014/main" id="{B0530832-4C38-AA35-C855-814D6BAD7CB6}"/>
              </a:ext>
            </a:extLst>
          </p:cNvPr>
          <p:cNvGrpSpPr/>
          <p:nvPr/>
        </p:nvGrpSpPr>
        <p:grpSpPr>
          <a:xfrm>
            <a:off x="558179" y="3960254"/>
            <a:ext cx="2268016" cy="2421074"/>
            <a:chOff x="551384" y="1051749"/>
            <a:chExt cx="2268016" cy="2421074"/>
          </a:xfrm>
        </p:grpSpPr>
        <p:sp>
          <p:nvSpPr>
            <p:cNvPr id="10" name="TextBox 9">
              <a:extLst>
                <a:ext uri="{FF2B5EF4-FFF2-40B4-BE49-F238E27FC236}">
                  <a16:creationId xmlns:a16="http://schemas.microsoft.com/office/drawing/2014/main" id="{70A36DB0-FC9B-3350-AEA8-0DCF1E3757C9}"/>
                </a:ext>
              </a:extLst>
            </p:cNvPr>
            <p:cNvSpPr txBox="1"/>
            <p:nvPr/>
          </p:nvSpPr>
          <p:spPr>
            <a:xfrm>
              <a:off x="733476" y="3072713"/>
              <a:ext cx="1903832" cy="400110"/>
            </a:xfrm>
            <a:prstGeom prst="rect">
              <a:avLst/>
            </a:prstGeom>
            <a:solidFill>
              <a:srgbClr val="F0D0D5"/>
            </a:solidFill>
          </p:spPr>
          <p:txBody>
            <a:bodyPr wrap="square" rtlCol="0">
              <a:spAutoFit/>
            </a:bodyPr>
            <a:lstStyle/>
            <a:p>
              <a:pPr algn="ctr"/>
              <a:r>
                <a:rPr lang="en-US" sz="2000" dirty="0"/>
                <a:t>a graph?</a:t>
              </a:r>
              <a:endParaRPr lang="en-CH" sz="2000" dirty="0"/>
            </a:p>
          </p:txBody>
        </p:sp>
        <p:pic>
          <p:nvPicPr>
            <p:cNvPr id="1028" name="Picture 4" descr="Graphs and Trees">
              <a:extLst>
                <a:ext uri="{FF2B5EF4-FFF2-40B4-BE49-F238E27FC236}">
                  <a16:creationId xmlns:a16="http://schemas.microsoft.com/office/drawing/2014/main" id="{9267C9F1-5B76-1CDF-7504-82188CA3A4B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7117"/>
            <a:stretch/>
          </p:blipFill>
          <p:spPr bwMode="auto">
            <a:xfrm>
              <a:off x="551384" y="1051749"/>
              <a:ext cx="2268016" cy="205055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 name="Group 26">
            <a:extLst>
              <a:ext uri="{FF2B5EF4-FFF2-40B4-BE49-F238E27FC236}">
                <a16:creationId xmlns:a16="http://schemas.microsoft.com/office/drawing/2014/main" id="{096B75BD-3A0E-12DE-E94F-5A40893B5D7A}"/>
              </a:ext>
            </a:extLst>
          </p:cNvPr>
          <p:cNvGrpSpPr/>
          <p:nvPr/>
        </p:nvGrpSpPr>
        <p:grpSpPr>
          <a:xfrm>
            <a:off x="3420176" y="4243971"/>
            <a:ext cx="2263552" cy="2137357"/>
            <a:chOff x="3125712" y="1331713"/>
            <a:chExt cx="2263552" cy="2137357"/>
          </a:xfrm>
        </p:grpSpPr>
        <p:pic>
          <p:nvPicPr>
            <p:cNvPr id="11" name="Picture 4" descr="Graphs and Trees">
              <a:extLst>
                <a:ext uri="{FF2B5EF4-FFF2-40B4-BE49-F238E27FC236}">
                  <a16:creationId xmlns:a16="http://schemas.microsoft.com/office/drawing/2014/main" id="{D5BE2805-528E-4DE6-F2D9-2D1AFE2088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2883" t="13312" r="3650" b="9432"/>
            <a:stretch/>
          </p:blipFill>
          <p:spPr bwMode="auto">
            <a:xfrm>
              <a:off x="3213372" y="1331713"/>
              <a:ext cx="2088232" cy="177454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D9D07CE3-AB4D-F05D-A649-5AF3B1FC8573}"/>
                </a:ext>
              </a:extLst>
            </p:cNvPr>
            <p:cNvSpPr txBox="1"/>
            <p:nvPr/>
          </p:nvSpPr>
          <p:spPr>
            <a:xfrm>
              <a:off x="3125712" y="3068960"/>
              <a:ext cx="2263552" cy="400110"/>
            </a:xfrm>
            <a:prstGeom prst="rect">
              <a:avLst/>
            </a:prstGeom>
            <a:solidFill>
              <a:schemeClr val="accent4">
                <a:lumMod val="40000"/>
                <a:lumOff val="60000"/>
              </a:schemeClr>
            </a:solidFill>
          </p:spPr>
          <p:txBody>
            <a:bodyPr wrap="square">
              <a:spAutoFit/>
            </a:bodyPr>
            <a:lstStyle/>
            <a:p>
              <a:pPr algn="ctr"/>
              <a:r>
                <a:rPr lang="en-US" sz="2000" dirty="0"/>
                <a:t>adjacency matrix</a:t>
              </a:r>
              <a:endParaRPr lang="en-CH" sz="1400" dirty="0"/>
            </a:p>
          </p:txBody>
        </p:sp>
      </p:grpSp>
      <p:sp>
        <p:nvSpPr>
          <p:cNvPr id="14" name="Title 13">
            <a:extLst>
              <a:ext uri="{FF2B5EF4-FFF2-40B4-BE49-F238E27FC236}">
                <a16:creationId xmlns:a16="http://schemas.microsoft.com/office/drawing/2014/main" id="{1E07A62E-B602-7C2E-F0D8-CD170FFC1EB2}"/>
              </a:ext>
            </a:extLst>
          </p:cNvPr>
          <p:cNvSpPr>
            <a:spLocks noGrp="1"/>
          </p:cNvSpPr>
          <p:nvPr>
            <p:ph type="title"/>
          </p:nvPr>
        </p:nvSpPr>
        <p:spPr/>
        <p:txBody>
          <a:bodyPr>
            <a:normAutofit fontScale="90000"/>
          </a:bodyPr>
          <a:lstStyle/>
          <a:p>
            <a:r>
              <a:rPr lang="en-US" sz="4400" dirty="0"/>
              <a:t>what data structure would you use to represent</a:t>
            </a:r>
            <a:endParaRPr lang="en-US" dirty="0"/>
          </a:p>
        </p:txBody>
      </p:sp>
      <p:grpSp>
        <p:nvGrpSpPr>
          <p:cNvPr id="35" name="Group 34">
            <a:extLst>
              <a:ext uri="{FF2B5EF4-FFF2-40B4-BE49-F238E27FC236}">
                <a16:creationId xmlns:a16="http://schemas.microsoft.com/office/drawing/2014/main" id="{7483F886-6019-ABB0-99E5-AAEF047B9B8F}"/>
              </a:ext>
            </a:extLst>
          </p:cNvPr>
          <p:cNvGrpSpPr/>
          <p:nvPr/>
        </p:nvGrpSpPr>
        <p:grpSpPr>
          <a:xfrm>
            <a:off x="263352" y="1124744"/>
            <a:ext cx="3441674" cy="2751969"/>
            <a:chOff x="263352" y="3535866"/>
            <a:chExt cx="3441674" cy="2751969"/>
          </a:xfrm>
        </p:grpSpPr>
        <p:grpSp>
          <p:nvGrpSpPr>
            <p:cNvPr id="29" name="Group 28">
              <a:extLst>
                <a:ext uri="{FF2B5EF4-FFF2-40B4-BE49-F238E27FC236}">
                  <a16:creationId xmlns:a16="http://schemas.microsoft.com/office/drawing/2014/main" id="{0B4F1022-6936-2612-0C6B-AAA9FDCC8AFF}"/>
                </a:ext>
              </a:extLst>
            </p:cNvPr>
            <p:cNvGrpSpPr/>
            <p:nvPr/>
          </p:nvGrpSpPr>
          <p:grpSpPr>
            <a:xfrm>
              <a:off x="297778" y="3538731"/>
              <a:ext cx="3407248" cy="2749104"/>
              <a:chOff x="675011" y="3533758"/>
              <a:chExt cx="3407248" cy="2749104"/>
            </a:xfrm>
          </p:grpSpPr>
          <p:pic>
            <p:nvPicPr>
              <p:cNvPr id="1030" name="Picture 6" descr="What are the Characteristics of Sound Waves?">
                <a:extLst>
                  <a:ext uri="{FF2B5EF4-FFF2-40B4-BE49-F238E27FC236}">
                    <a16:creationId xmlns:a16="http://schemas.microsoft.com/office/drawing/2014/main" id="{BF5BAA32-8E9C-D385-FB14-0CE99A1D2D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311"/>
              <a:stretch/>
            </p:blipFill>
            <p:spPr bwMode="auto">
              <a:xfrm>
                <a:off x="675011" y="3533758"/>
                <a:ext cx="3407248" cy="2308257"/>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5B92A70A-6370-A681-E6E8-AAABE1539101}"/>
                  </a:ext>
                </a:extLst>
              </p:cNvPr>
              <p:cNvSpPr txBox="1"/>
              <p:nvPr/>
            </p:nvSpPr>
            <p:spPr>
              <a:xfrm>
                <a:off x="1117504" y="5882752"/>
                <a:ext cx="190383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grpSp>
        <p:pic>
          <p:nvPicPr>
            <p:cNvPr id="34" name="Picture 6" descr="What are the Characteristics of Sound Waves?">
              <a:extLst>
                <a:ext uri="{FF2B5EF4-FFF2-40B4-BE49-F238E27FC236}">
                  <a16:creationId xmlns:a16="http://schemas.microsoft.com/office/drawing/2014/main" id="{4573A69C-A0B7-E47E-E409-57EB2B9511A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557" r="91137"/>
            <a:stretch/>
          </p:blipFill>
          <p:spPr bwMode="auto">
            <a:xfrm>
              <a:off x="263352" y="3535866"/>
              <a:ext cx="216024" cy="230825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a:extLst>
              <a:ext uri="{FF2B5EF4-FFF2-40B4-BE49-F238E27FC236}">
                <a16:creationId xmlns:a16="http://schemas.microsoft.com/office/drawing/2014/main" id="{5C242C20-6445-EF2D-53CD-5E5D39A076B2}"/>
              </a:ext>
            </a:extLst>
          </p:cNvPr>
          <p:cNvGrpSpPr/>
          <p:nvPr/>
        </p:nvGrpSpPr>
        <p:grpSpPr>
          <a:xfrm>
            <a:off x="3531156" y="1261342"/>
            <a:ext cx="2742561" cy="2609640"/>
            <a:chOff x="3531156" y="3672464"/>
            <a:chExt cx="2742561" cy="2609640"/>
          </a:xfrm>
        </p:grpSpPr>
        <p:pic>
          <p:nvPicPr>
            <p:cNvPr id="33" name="Picture 32">
              <a:extLst>
                <a:ext uri="{FF2B5EF4-FFF2-40B4-BE49-F238E27FC236}">
                  <a16:creationId xmlns:a16="http://schemas.microsoft.com/office/drawing/2014/main" id="{32ECD32F-000C-49DC-453A-00E71441CA8D}"/>
                </a:ext>
              </a:extLst>
            </p:cNvPr>
            <p:cNvPicPr>
              <a:picLocks noChangeAspect="1"/>
            </p:cNvPicPr>
            <p:nvPr/>
          </p:nvPicPr>
          <p:blipFill>
            <a:blip r:embed="rId4"/>
            <a:stretch>
              <a:fillRect/>
            </a:stretch>
          </p:blipFill>
          <p:spPr>
            <a:xfrm>
              <a:off x="3531156" y="3672464"/>
              <a:ext cx="2742561" cy="2035060"/>
            </a:xfrm>
            <a:prstGeom prst="rect">
              <a:avLst/>
            </a:prstGeom>
          </p:spPr>
        </p:pic>
        <p:sp>
          <p:nvSpPr>
            <p:cNvPr id="36" name="TextBox 35">
              <a:extLst>
                <a:ext uri="{FF2B5EF4-FFF2-40B4-BE49-F238E27FC236}">
                  <a16:creationId xmlns:a16="http://schemas.microsoft.com/office/drawing/2014/main" id="{4CFCB272-86F5-2767-8E6D-2E1F0AA3D6E5}"/>
                </a:ext>
              </a:extLst>
            </p:cNvPr>
            <p:cNvSpPr txBox="1"/>
            <p:nvPr/>
          </p:nvSpPr>
          <p:spPr>
            <a:xfrm>
              <a:off x="3976184" y="5881994"/>
              <a:ext cx="1852504"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grpSp>
      <p:grpSp>
        <p:nvGrpSpPr>
          <p:cNvPr id="3" name="Group 2">
            <a:extLst>
              <a:ext uri="{FF2B5EF4-FFF2-40B4-BE49-F238E27FC236}">
                <a16:creationId xmlns:a16="http://schemas.microsoft.com/office/drawing/2014/main" id="{2B6612A8-9F97-B990-FB34-6958B62931DE}"/>
              </a:ext>
            </a:extLst>
          </p:cNvPr>
          <p:cNvGrpSpPr/>
          <p:nvPr/>
        </p:nvGrpSpPr>
        <p:grpSpPr>
          <a:xfrm>
            <a:off x="7731992" y="2460845"/>
            <a:ext cx="4393988" cy="1459953"/>
            <a:chOff x="7710142" y="5137399"/>
            <a:chExt cx="4393988" cy="1459953"/>
          </a:xfrm>
        </p:grpSpPr>
        <p:pic>
          <p:nvPicPr>
            <p:cNvPr id="37" name="Picture 36">
              <a:extLst>
                <a:ext uri="{FF2B5EF4-FFF2-40B4-BE49-F238E27FC236}">
                  <a16:creationId xmlns:a16="http://schemas.microsoft.com/office/drawing/2014/main" id="{6FDA9029-E40D-6A2E-31DD-0D47807C28E7}"/>
                </a:ext>
              </a:extLst>
            </p:cNvPr>
            <p:cNvPicPr>
              <a:picLocks noChangeAspect="1"/>
            </p:cNvPicPr>
            <p:nvPr/>
          </p:nvPicPr>
          <p:blipFill>
            <a:blip r:embed="rId5"/>
            <a:stretch>
              <a:fillRect/>
            </a:stretch>
          </p:blipFill>
          <p:spPr>
            <a:xfrm>
              <a:off x="7710142" y="5647832"/>
              <a:ext cx="4393988" cy="949520"/>
            </a:xfrm>
            <a:prstGeom prst="rect">
              <a:avLst/>
            </a:prstGeom>
          </p:spPr>
        </p:pic>
        <p:sp>
          <p:nvSpPr>
            <p:cNvPr id="38" name="TextBox 37">
              <a:extLst>
                <a:ext uri="{FF2B5EF4-FFF2-40B4-BE49-F238E27FC236}">
                  <a16:creationId xmlns:a16="http://schemas.microsoft.com/office/drawing/2014/main" id="{C4B57E3A-CEC8-E13B-6602-D768714E148A}"/>
                </a:ext>
              </a:extLst>
            </p:cNvPr>
            <p:cNvSpPr txBox="1"/>
            <p:nvPr/>
          </p:nvSpPr>
          <p:spPr>
            <a:xfrm>
              <a:off x="10152835" y="5137399"/>
              <a:ext cx="1334346" cy="400110"/>
            </a:xfrm>
            <a:prstGeom prst="rect">
              <a:avLst/>
            </a:prstGeom>
            <a:solidFill>
              <a:schemeClr val="accent6">
                <a:lumMod val="20000"/>
                <a:lumOff val="80000"/>
              </a:schemeClr>
            </a:solidFill>
          </p:spPr>
          <p:txBody>
            <a:bodyPr wrap="square">
              <a:spAutoFit/>
            </a:bodyPr>
            <a:lstStyle/>
            <a:p>
              <a:pPr algn="ctr"/>
              <a:r>
                <a:rPr lang="en-US" sz="2000" dirty="0"/>
                <a:t>dictionary</a:t>
              </a:r>
              <a:endParaRPr lang="en-CH" sz="1400" dirty="0"/>
            </a:p>
          </p:txBody>
        </p:sp>
      </p:grpSp>
      <p:grpSp>
        <p:nvGrpSpPr>
          <p:cNvPr id="8" name="Group 7">
            <a:extLst>
              <a:ext uri="{FF2B5EF4-FFF2-40B4-BE49-F238E27FC236}">
                <a16:creationId xmlns:a16="http://schemas.microsoft.com/office/drawing/2014/main" id="{18438AB9-F18D-E54A-2BBE-FC79E25F829B}"/>
              </a:ext>
            </a:extLst>
          </p:cNvPr>
          <p:cNvGrpSpPr/>
          <p:nvPr/>
        </p:nvGrpSpPr>
        <p:grpSpPr>
          <a:xfrm>
            <a:off x="6456040" y="1196752"/>
            <a:ext cx="3658458" cy="1664203"/>
            <a:chOff x="6553819" y="1240455"/>
            <a:chExt cx="3658458" cy="1664203"/>
          </a:xfrm>
        </p:grpSpPr>
        <p:sp>
          <p:nvSpPr>
            <p:cNvPr id="16" name="TextBox 15">
              <a:extLst>
                <a:ext uri="{FF2B5EF4-FFF2-40B4-BE49-F238E27FC236}">
                  <a16:creationId xmlns:a16="http://schemas.microsoft.com/office/drawing/2014/main" id="{A42592A8-3ADA-751B-8E5B-7EC4E659983C}"/>
                </a:ext>
              </a:extLst>
            </p:cNvPr>
            <p:cNvSpPr txBox="1"/>
            <p:nvPr/>
          </p:nvSpPr>
          <p:spPr>
            <a:xfrm>
              <a:off x="6553819" y="2504548"/>
              <a:ext cx="2551904" cy="400110"/>
            </a:xfrm>
            <a:prstGeom prst="rect">
              <a:avLst/>
            </a:prstGeom>
            <a:solidFill>
              <a:srgbClr val="F0D0D5"/>
            </a:solidFill>
          </p:spPr>
          <p:txBody>
            <a:bodyPr wrap="square" rtlCol="0">
              <a:spAutoFit/>
            </a:bodyPr>
            <a:lstStyle/>
            <a:p>
              <a:pPr algn="ctr"/>
              <a:r>
                <a:rPr lang="en-US" sz="2000" dirty="0"/>
                <a:t>phone book entries?</a:t>
              </a:r>
              <a:endParaRPr lang="en-CH" sz="2000" dirty="0"/>
            </a:p>
          </p:txBody>
        </p:sp>
        <p:pic>
          <p:nvPicPr>
            <p:cNvPr id="7" name="Picture 2" descr="Local US telephone directory - Fonts In Use">
              <a:extLst>
                <a:ext uri="{FF2B5EF4-FFF2-40B4-BE49-F238E27FC236}">
                  <a16:creationId xmlns:a16="http://schemas.microsoft.com/office/drawing/2014/main" id="{C62B8EFA-9489-5946-8E22-F9C26479FD2F}"/>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523" t="44928" r="34134" b="27385"/>
            <a:stretch/>
          </p:blipFill>
          <p:spPr bwMode="auto">
            <a:xfrm>
              <a:off x="6553819" y="1240455"/>
              <a:ext cx="3658458" cy="114505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276679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12</a:t>
            </a:fld>
            <a:endParaRPr lang="en-US"/>
          </a:p>
        </p:txBody>
      </p:sp>
      <p:grpSp>
        <p:nvGrpSpPr>
          <p:cNvPr id="28" name="Group 27">
            <a:extLst>
              <a:ext uri="{FF2B5EF4-FFF2-40B4-BE49-F238E27FC236}">
                <a16:creationId xmlns:a16="http://schemas.microsoft.com/office/drawing/2014/main" id="{B0530832-4C38-AA35-C855-814D6BAD7CB6}"/>
              </a:ext>
            </a:extLst>
          </p:cNvPr>
          <p:cNvGrpSpPr/>
          <p:nvPr/>
        </p:nvGrpSpPr>
        <p:grpSpPr>
          <a:xfrm>
            <a:off x="558179" y="3960254"/>
            <a:ext cx="2268016" cy="2421074"/>
            <a:chOff x="551384" y="1051749"/>
            <a:chExt cx="2268016" cy="2421074"/>
          </a:xfrm>
        </p:grpSpPr>
        <p:sp>
          <p:nvSpPr>
            <p:cNvPr id="10" name="TextBox 9">
              <a:extLst>
                <a:ext uri="{FF2B5EF4-FFF2-40B4-BE49-F238E27FC236}">
                  <a16:creationId xmlns:a16="http://schemas.microsoft.com/office/drawing/2014/main" id="{70A36DB0-FC9B-3350-AEA8-0DCF1E3757C9}"/>
                </a:ext>
              </a:extLst>
            </p:cNvPr>
            <p:cNvSpPr txBox="1"/>
            <p:nvPr/>
          </p:nvSpPr>
          <p:spPr>
            <a:xfrm>
              <a:off x="733476" y="3072713"/>
              <a:ext cx="1903832" cy="400110"/>
            </a:xfrm>
            <a:prstGeom prst="rect">
              <a:avLst/>
            </a:prstGeom>
            <a:solidFill>
              <a:srgbClr val="F0D0D5"/>
            </a:solidFill>
          </p:spPr>
          <p:txBody>
            <a:bodyPr wrap="square" rtlCol="0">
              <a:spAutoFit/>
            </a:bodyPr>
            <a:lstStyle/>
            <a:p>
              <a:pPr algn="ctr"/>
              <a:r>
                <a:rPr lang="en-US" sz="2000" dirty="0"/>
                <a:t>a graph?</a:t>
              </a:r>
              <a:endParaRPr lang="en-CH" sz="2000" dirty="0"/>
            </a:p>
          </p:txBody>
        </p:sp>
        <p:pic>
          <p:nvPicPr>
            <p:cNvPr id="1028" name="Picture 4" descr="Graphs and Trees">
              <a:extLst>
                <a:ext uri="{FF2B5EF4-FFF2-40B4-BE49-F238E27FC236}">
                  <a16:creationId xmlns:a16="http://schemas.microsoft.com/office/drawing/2014/main" id="{9267C9F1-5B76-1CDF-7504-82188CA3A4B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7117"/>
            <a:stretch/>
          </p:blipFill>
          <p:spPr bwMode="auto">
            <a:xfrm>
              <a:off x="551384" y="1051749"/>
              <a:ext cx="2268016" cy="2050554"/>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itle 13">
            <a:extLst>
              <a:ext uri="{FF2B5EF4-FFF2-40B4-BE49-F238E27FC236}">
                <a16:creationId xmlns:a16="http://schemas.microsoft.com/office/drawing/2014/main" id="{1E07A62E-B602-7C2E-F0D8-CD170FFC1EB2}"/>
              </a:ext>
            </a:extLst>
          </p:cNvPr>
          <p:cNvSpPr>
            <a:spLocks noGrp="1"/>
          </p:cNvSpPr>
          <p:nvPr>
            <p:ph type="title"/>
          </p:nvPr>
        </p:nvSpPr>
        <p:spPr/>
        <p:txBody>
          <a:bodyPr>
            <a:normAutofit fontScale="90000"/>
          </a:bodyPr>
          <a:lstStyle/>
          <a:p>
            <a:r>
              <a:rPr lang="en-US" sz="4400" dirty="0"/>
              <a:t>what data structure would you use to represent</a:t>
            </a:r>
            <a:endParaRPr lang="en-US" dirty="0"/>
          </a:p>
        </p:txBody>
      </p:sp>
      <p:grpSp>
        <p:nvGrpSpPr>
          <p:cNvPr id="9" name="Group 8">
            <a:extLst>
              <a:ext uri="{FF2B5EF4-FFF2-40B4-BE49-F238E27FC236}">
                <a16:creationId xmlns:a16="http://schemas.microsoft.com/office/drawing/2014/main" id="{C683BF5A-4541-E160-0BEE-275C26CF92E8}"/>
              </a:ext>
            </a:extLst>
          </p:cNvPr>
          <p:cNvGrpSpPr/>
          <p:nvPr/>
        </p:nvGrpSpPr>
        <p:grpSpPr>
          <a:xfrm>
            <a:off x="7032104" y="4098554"/>
            <a:ext cx="4108870" cy="2137357"/>
            <a:chOff x="3719736" y="4315979"/>
            <a:chExt cx="4108870" cy="2137357"/>
          </a:xfrm>
        </p:grpSpPr>
        <p:grpSp>
          <p:nvGrpSpPr>
            <p:cNvPr id="27" name="Group 26">
              <a:extLst>
                <a:ext uri="{FF2B5EF4-FFF2-40B4-BE49-F238E27FC236}">
                  <a16:creationId xmlns:a16="http://schemas.microsoft.com/office/drawing/2014/main" id="{096B75BD-3A0E-12DE-E94F-5A40893B5D7A}"/>
                </a:ext>
              </a:extLst>
            </p:cNvPr>
            <p:cNvGrpSpPr/>
            <p:nvPr/>
          </p:nvGrpSpPr>
          <p:grpSpPr>
            <a:xfrm>
              <a:off x="3719736" y="4315979"/>
              <a:ext cx="2263552" cy="2137357"/>
              <a:chOff x="3125712" y="1331713"/>
              <a:chExt cx="2263552" cy="2137357"/>
            </a:xfrm>
          </p:grpSpPr>
          <p:pic>
            <p:nvPicPr>
              <p:cNvPr id="11" name="Picture 4" descr="Graphs and Trees">
                <a:extLst>
                  <a:ext uri="{FF2B5EF4-FFF2-40B4-BE49-F238E27FC236}">
                    <a16:creationId xmlns:a16="http://schemas.microsoft.com/office/drawing/2014/main" id="{D5BE2805-528E-4DE6-F2D9-2D1AFE2088C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2883" t="13312" r="3650" b="9432"/>
              <a:stretch/>
            </p:blipFill>
            <p:spPr bwMode="auto">
              <a:xfrm>
                <a:off x="3213372" y="1331713"/>
                <a:ext cx="2088232" cy="177454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D9D07CE3-AB4D-F05D-A649-5AF3B1FC8573}"/>
                  </a:ext>
                </a:extLst>
              </p:cNvPr>
              <p:cNvSpPr txBox="1"/>
              <p:nvPr/>
            </p:nvSpPr>
            <p:spPr>
              <a:xfrm>
                <a:off x="3125712" y="3068960"/>
                <a:ext cx="2263552" cy="400110"/>
              </a:xfrm>
              <a:prstGeom prst="rect">
                <a:avLst/>
              </a:prstGeom>
              <a:solidFill>
                <a:schemeClr val="accent4">
                  <a:lumMod val="40000"/>
                  <a:lumOff val="60000"/>
                </a:schemeClr>
              </a:solidFill>
            </p:spPr>
            <p:txBody>
              <a:bodyPr wrap="square">
                <a:spAutoFit/>
              </a:bodyPr>
              <a:lstStyle/>
              <a:p>
                <a:pPr algn="ctr"/>
                <a:r>
                  <a:rPr lang="en-US" sz="2000" dirty="0"/>
                  <a:t>adjacency matrix</a:t>
                </a:r>
                <a:endParaRPr lang="en-CH" sz="1400" dirty="0"/>
              </a:p>
            </p:txBody>
          </p:sp>
        </p:grpSp>
        <p:grpSp>
          <p:nvGrpSpPr>
            <p:cNvPr id="22" name="Group 21">
              <a:extLst>
                <a:ext uri="{FF2B5EF4-FFF2-40B4-BE49-F238E27FC236}">
                  <a16:creationId xmlns:a16="http://schemas.microsoft.com/office/drawing/2014/main" id="{66F8F50B-6882-9F5F-9180-ADE4E5B8F177}"/>
                </a:ext>
              </a:extLst>
            </p:cNvPr>
            <p:cNvGrpSpPr/>
            <p:nvPr/>
          </p:nvGrpSpPr>
          <p:grpSpPr>
            <a:xfrm>
              <a:off x="5969475" y="4797152"/>
              <a:ext cx="1859131" cy="1650951"/>
              <a:chOff x="5689571" y="1345413"/>
              <a:chExt cx="1859131" cy="1650951"/>
            </a:xfrm>
          </p:grpSpPr>
          <p:pic>
            <p:nvPicPr>
              <p:cNvPr id="20" name="Picture 19">
                <a:extLst>
                  <a:ext uri="{FF2B5EF4-FFF2-40B4-BE49-F238E27FC236}">
                    <a16:creationId xmlns:a16="http://schemas.microsoft.com/office/drawing/2014/main" id="{6BFCC4F8-138A-FBEC-9032-34F00251462A}"/>
                  </a:ext>
                </a:extLst>
              </p:cNvPr>
              <p:cNvPicPr>
                <a:picLocks noChangeAspect="1"/>
              </p:cNvPicPr>
              <p:nvPr/>
            </p:nvPicPr>
            <p:blipFill>
              <a:blip r:embed="rId4"/>
              <a:stretch>
                <a:fillRect/>
              </a:stretch>
            </p:blipFill>
            <p:spPr>
              <a:xfrm>
                <a:off x="5689571" y="1345413"/>
                <a:ext cx="1859131" cy="1174188"/>
              </a:xfrm>
              <a:prstGeom prst="rect">
                <a:avLst/>
              </a:prstGeom>
            </p:spPr>
          </p:pic>
          <p:sp>
            <p:nvSpPr>
              <p:cNvPr id="21" name="TextBox 20">
                <a:extLst>
                  <a:ext uri="{FF2B5EF4-FFF2-40B4-BE49-F238E27FC236}">
                    <a16:creationId xmlns:a16="http://schemas.microsoft.com/office/drawing/2014/main" id="{9D22A314-87B8-C56A-CE81-B13AD751047F}"/>
                  </a:ext>
                </a:extLst>
              </p:cNvPr>
              <p:cNvSpPr txBox="1"/>
              <p:nvPr/>
            </p:nvSpPr>
            <p:spPr>
              <a:xfrm>
                <a:off x="5696198" y="2596254"/>
                <a:ext cx="1852504"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grpSp>
      </p:grpSp>
      <p:grpSp>
        <p:nvGrpSpPr>
          <p:cNvPr id="26" name="Group 25">
            <a:extLst>
              <a:ext uri="{FF2B5EF4-FFF2-40B4-BE49-F238E27FC236}">
                <a16:creationId xmlns:a16="http://schemas.microsoft.com/office/drawing/2014/main" id="{4A69E8E3-4EC9-C8CE-DD22-601E75EC8752}"/>
              </a:ext>
            </a:extLst>
          </p:cNvPr>
          <p:cNvGrpSpPr/>
          <p:nvPr/>
        </p:nvGrpSpPr>
        <p:grpSpPr>
          <a:xfrm>
            <a:off x="3503712" y="4371817"/>
            <a:ext cx="1334346" cy="2009511"/>
            <a:chOff x="8153400" y="1322067"/>
            <a:chExt cx="1334346" cy="2009511"/>
          </a:xfrm>
        </p:grpSpPr>
        <p:pic>
          <p:nvPicPr>
            <p:cNvPr id="24" name="Picture 23">
              <a:extLst>
                <a:ext uri="{FF2B5EF4-FFF2-40B4-BE49-F238E27FC236}">
                  <a16:creationId xmlns:a16="http://schemas.microsoft.com/office/drawing/2014/main" id="{1889CE9F-D146-60F7-FA35-CD0A17A8D9D9}"/>
                </a:ext>
              </a:extLst>
            </p:cNvPr>
            <p:cNvPicPr>
              <a:picLocks noChangeAspect="1"/>
            </p:cNvPicPr>
            <p:nvPr/>
          </p:nvPicPr>
          <p:blipFill>
            <a:blip r:embed="rId5"/>
            <a:stretch>
              <a:fillRect/>
            </a:stretch>
          </p:blipFill>
          <p:spPr>
            <a:xfrm>
              <a:off x="8153400" y="1322067"/>
              <a:ext cx="1334346" cy="1509918"/>
            </a:xfrm>
            <a:prstGeom prst="rect">
              <a:avLst/>
            </a:prstGeom>
          </p:spPr>
        </p:pic>
        <p:sp>
          <p:nvSpPr>
            <p:cNvPr id="25" name="TextBox 24">
              <a:extLst>
                <a:ext uri="{FF2B5EF4-FFF2-40B4-BE49-F238E27FC236}">
                  <a16:creationId xmlns:a16="http://schemas.microsoft.com/office/drawing/2014/main" id="{62403FC8-DD39-A05C-0C48-CA6FC47A0EE2}"/>
                </a:ext>
              </a:extLst>
            </p:cNvPr>
            <p:cNvSpPr txBox="1"/>
            <p:nvPr/>
          </p:nvSpPr>
          <p:spPr>
            <a:xfrm>
              <a:off x="8153400" y="2931468"/>
              <a:ext cx="1334346" cy="400110"/>
            </a:xfrm>
            <a:prstGeom prst="rect">
              <a:avLst/>
            </a:prstGeom>
            <a:solidFill>
              <a:schemeClr val="accent6">
                <a:lumMod val="20000"/>
                <a:lumOff val="80000"/>
              </a:schemeClr>
            </a:solidFill>
          </p:spPr>
          <p:txBody>
            <a:bodyPr wrap="square">
              <a:spAutoFit/>
            </a:bodyPr>
            <a:lstStyle/>
            <a:p>
              <a:pPr algn="ctr"/>
              <a:r>
                <a:rPr lang="en-US" sz="2000" dirty="0"/>
                <a:t>dictionary</a:t>
              </a:r>
              <a:endParaRPr lang="en-CH" sz="1400" dirty="0"/>
            </a:p>
          </p:txBody>
        </p:sp>
      </p:grpSp>
      <p:sp>
        <p:nvSpPr>
          <p:cNvPr id="30" name="TextBox 29">
            <a:extLst>
              <a:ext uri="{FF2B5EF4-FFF2-40B4-BE49-F238E27FC236}">
                <a16:creationId xmlns:a16="http://schemas.microsoft.com/office/drawing/2014/main" id="{03AC2385-15E6-09F3-98D6-FD21A828D0DC}"/>
              </a:ext>
            </a:extLst>
          </p:cNvPr>
          <p:cNvSpPr txBox="1"/>
          <p:nvPr/>
        </p:nvSpPr>
        <p:spPr>
          <a:xfrm>
            <a:off x="5865007" y="4982373"/>
            <a:ext cx="461986" cy="369332"/>
          </a:xfrm>
          <a:prstGeom prst="rect">
            <a:avLst/>
          </a:prstGeom>
          <a:noFill/>
        </p:spPr>
        <p:txBody>
          <a:bodyPr wrap="none" rtlCol="0">
            <a:spAutoFit/>
          </a:bodyPr>
          <a:lstStyle/>
          <a:p>
            <a:r>
              <a:rPr lang="en-US" dirty="0"/>
              <a:t>OR</a:t>
            </a:r>
          </a:p>
        </p:txBody>
      </p:sp>
      <p:grpSp>
        <p:nvGrpSpPr>
          <p:cNvPr id="35" name="Group 34">
            <a:extLst>
              <a:ext uri="{FF2B5EF4-FFF2-40B4-BE49-F238E27FC236}">
                <a16:creationId xmlns:a16="http://schemas.microsoft.com/office/drawing/2014/main" id="{7483F886-6019-ABB0-99E5-AAEF047B9B8F}"/>
              </a:ext>
            </a:extLst>
          </p:cNvPr>
          <p:cNvGrpSpPr/>
          <p:nvPr/>
        </p:nvGrpSpPr>
        <p:grpSpPr>
          <a:xfrm>
            <a:off x="263352" y="1124744"/>
            <a:ext cx="3441674" cy="2751969"/>
            <a:chOff x="263352" y="3535866"/>
            <a:chExt cx="3441674" cy="2751969"/>
          </a:xfrm>
        </p:grpSpPr>
        <p:grpSp>
          <p:nvGrpSpPr>
            <p:cNvPr id="29" name="Group 28">
              <a:extLst>
                <a:ext uri="{FF2B5EF4-FFF2-40B4-BE49-F238E27FC236}">
                  <a16:creationId xmlns:a16="http://schemas.microsoft.com/office/drawing/2014/main" id="{0B4F1022-6936-2612-0C6B-AAA9FDCC8AFF}"/>
                </a:ext>
              </a:extLst>
            </p:cNvPr>
            <p:cNvGrpSpPr/>
            <p:nvPr/>
          </p:nvGrpSpPr>
          <p:grpSpPr>
            <a:xfrm>
              <a:off x="297778" y="3538731"/>
              <a:ext cx="3407248" cy="2749104"/>
              <a:chOff x="675011" y="3533758"/>
              <a:chExt cx="3407248" cy="2749104"/>
            </a:xfrm>
          </p:grpSpPr>
          <p:pic>
            <p:nvPicPr>
              <p:cNvPr id="1030" name="Picture 6" descr="What are the Characteristics of Sound Waves?">
                <a:extLst>
                  <a:ext uri="{FF2B5EF4-FFF2-40B4-BE49-F238E27FC236}">
                    <a16:creationId xmlns:a16="http://schemas.microsoft.com/office/drawing/2014/main" id="{BF5BAA32-8E9C-D385-FB14-0CE99A1D2DB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6311"/>
              <a:stretch/>
            </p:blipFill>
            <p:spPr bwMode="auto">
              <a:xfrm>
                <a:off x="675011" y="3533758"/>
                <a:ext cx="3407248" cy="2308257"/>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5B92A70A-6370-A681-E6E8-AAABE1539101}"/>
                  </a:ext>
                </a:extLst>
              </p:cNvPr>
              <p:cNvSpPr txBox="1"/>
              <p:nvPr/>
            </p:nvSpPr>
            <p:spPr>
              <a:xfrm>
                <a:off x="1117504" y="5882752"/>
                <a:ext cx="190383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grpSp>
        <p:pic>
          <p:nvPicPr>
            <p:cNvPr id="34" name="Picture 6" descr="What are the Characteristics of Sound Waves?">
              <a:extLst>
                <a:ext uri="{FF2B5EF4-FFF2-40B4-BE49-F238E27FC236}">
                  <a16:creationId xmlns:a16="http://schemas.microsoft.com/office/drawing/2014/main" id="{4573A69C-A0B7-E47E-E409-57EB2B9511AF}"/>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557" r="91137"/>
            <a:stretch/>
          </p:blipFill>
          <p:spPr bwMode="auto">
            <a:xfrm>
              <a:off x="263352" y="3535866"/>
              <a:ext cx="216024" cy="230825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a:extLst>
              <a:ext uri="{FF2B5EF4-FFF2-40B4-BE49-F238E27FC236}">
                <a16:creationId xmlns:a16="http://schemas.microsoft.com/office/drawing/2014/main" id="{5C242C20-6445-EF2D-53CD-5E5D39A076B2}"/>
              </a:ext>
            </a:extLst>
          </p:cNvPr>
          <p:cNvGrpSpPr/>
          <p:nvPr/>
        </p:nvGrpSpPr>
        <p:grpSpPr>
          <a:xfrm>
            <a:off x="3531156" y="1261342"/>
            <a:ext cx="2742561" cy="2609640"/>
            <a:chOff x="3531156" y="3672464"/>
            <a:chExt cx="2742561" cy="2609640"/>
          </a:xfrm>
        </p:grpSpPr>
        <p:pic>
          <p:nvPicPr>
            <p:cNvPr id="33" name="Picture 32">
              <a:extLst>
                <a:ext uri="{FF2B5EF4-FFF2-40B4-BE49-F238E27FC236}">
                  <a16:creationId xmlns:a16="http://schemas.microsoft.com/office/drawing/2014/main" id="{32ECD32F-000C-49DC-453A-00E71441CA8D}"/>
                </a:ext>
              </a:extLst>
            </p:cNvPr>
            <p:cNvPicPr>
              <a:picLocks noChangeAspect="1"/>
            </p:cNvPicPr>
            <p:nvPr/>
          </p:nvPicPr>
          <p:blipFill>
            <a:blip r:embed="rId7"/>
            <a:stretch>
              <a:fillRect/>
            </a:stretch>
          </p:blipFill>
          <p:spPr>
            <a:xfrm>
              <a:off x="3531156" y="3672464"/>
              <a:ext cx="2742561" cy="2035060"/>
            </a:xfrm>
            <a:prstGeom prst="rect">
              <a:avLst/>
            </a:prstGeom>
          </p:spPr>
        </p:pic>
        <p:sp>
          <p:nvSpPr>
            <p:cNvPr id="36" name="TextBox 35">
              <a:extLst>
                <a:ext uri="{FF2B5EF4-FFF2-40B4-BE49-F238E27FC236}">
                  <a16:creationId xmlns:a16="http://schemas.microsoft.com/office/drawing/2014/main" id="{4CFCB272-86F5-2767-8E6D-2E1F0AA3D6E5}"/>
                </a:ext>
              </a:extLst>
            </p:cNvPr>
            <p:cNvSpPr txBox="1"/>
            <p:nvPr/>
          </p:nvSpPr>
          <p:spPr>
            <a:xfrm>
              <a:off x="3976184" y="5881994"/>
              <a:ext cx="1852504"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grpSp>
      <p:grpSp>
        <p:nvGrpSpPr>
          <p:cNvPr id="3" name="Group 2">
            <a:extLst>
              <a:ext uri="{FF2B5EF4-FFF2-40B4-BE49-F238E27FC236}">
                <a16:creationId xmlns:a16="http://schemas.microsoft.com/office/drawing/2014/main" id="{2B6612A8-9F97-B990-FB34-6958B62931DE}"/>
              </a:ext>
            </a:extLst>
          </p:cNvPr>
          <p:cNvGrpSpPr/>
          <p:nvPr/>
        </p:nvGrpSpPr>
        <p:grpSpPr>
          <a:xfrm>
            <a:off x="7731992" y="2460845"/>
            <a:ext cx="4393988" cy="1459953"/>
            <a:chOff x="7710142" y="5137399"/>
            <a:chExt cx="4393988" cy="1459953"/>
          </a:xfrm>
        </p:grpSpPr>
        <p:pic>
          <p:nvPicPr>
            <p:cNvPr id="37" name="Picture 36">
              <a:extLst>
                <a:ext uri="{FF2B5EF4-FFF2-40B4-BE49-F238E27FC236}">
                  <a16:creationId xmlns:a16="http://schemas.microsoft.com/office/drawing/2014/main" id="{6FDA9029-E40D-6A2E-31DD-0D47807C28E7}"/>
                </a:ext>
              </a:extLst>
            </p:cNvPr>
            <p:cNvPicPr>
              <a:picLocks noChangeAspect="1"/>
            </p:cNvPicPr>
            <p:nvPr/>
          </p:nvPicPr>
          <p:blipFill>
            <a:blip r:embed="rId8"/>
            <a:stretch>
              <a:fillRect/>
            </a:stretch>
          </p:blipFill>
          <p:spPr>
            <a:xfrm>
              <a:off x="7710142" y="5647832"/>
              <a:ext cx="4393988" cy="949520"/>
            </a:xfrm>
            <a:prstGeom prst="rect">
              <a:avLst/>
            </a:prstGeom>
          </p:spPr>
        </p:pic>
        <p:sp>
          <p:nvSpPr>
            <p:cNvPr id="38" name="TextBox 37">
              <a:extLst>
                <a:ext uri="{FF2B5EF4-FFF2-40B4-BE49-F238E27FC236}">
                  <a16:creationId xmlns:a16="http://schemas.microsoft.com/office/drawing/2014/main" id="{C4B57E3A-CEC8-E13B-6602-D768714E148A}"/>
                </a:ext>
              </a:extLst>
            </p:cNvPr>
            <p:cNvSpPr txBox="1"/>
            <p:nvPr/>
          </p:nvSpPr>
          <p:spPr>
            <a:xfrm>
              <a:off x="10152835" y="5137399"/>
              <a:ext cx="1334346" cy="400110"/>
            </a:xfrm>
            <a:prstGeom prst="rect">
              <a:avLst/>
            </a:prstGeom>
            <a:solidFill>
              <a:schemeClr val="accent6">
                <a:lumMod val="20000"/>
                <a:lumOff val="80000"/>
              </a:schemeClr>
            </a:solidFill>
          </p:spPr>
          <p:txBody>
            <a:bodyPr wrap="square">
              <a:spAutoFit/>
            </a:bodyPr>
            <a:lstStyle/>
            <a:p>
              <a:pPr algn="ctr"/>
              <a:r>
                <a:rPr lang="en-US" sz="2000" dirty="0"/>
                <a:t>dictionary</a:t>
              </a:r>
              <a:endParaRPr lang="en-CH" sz="1400" dirty="0"/>
            </a:p>
          </p:txBody>
        </p:sp>
      </p:grpSp>
      <p:grpSp>
        <p:nvGrpSpPr>
          <p:cNvPr id="8" name="Group 7">
            <a:extLst>
              <a:ext uri="{FF2B5EF4-FFF2-40B4-BE49-F238E27FC236}">
                <a16:creationId xmlns:a16="http://schemas.microsoft.com/office/drawing/2014/main" id="{18438AB9-F18D-E54A-2BBE-FC79E25F829B}"/>
              </a:ext>
            </a:extLst>
          </p:cNvPr>
          <p:cNvGrpSpPr/>
          <p:nvPr/>
        </p:nvGrpSpPr>
        <p:grpSpPr>
          <a:xfrm>
            <a:off x="6456040" y="1196752"/>
            <a:ext cx="3658458" cy="1664203"/>
            <a:chOff x="6553819" y="1240455"/>
            <a:chExt cx="3658458" cy="1664203"/>
          </a:xfrm>
        </p:grpSpPr>
        <p:sp>
          <p:nvSpPr>
            <p:cNvPr id="16" name="TextBox 15">
              <a:extLst>
                <a:ext uri="{FF2B5EF4-FFF2-40B4-BE49-F238E27FC236}">
                  <a16:creationId xmlns:a16="http://schemas.microsoft.com/office/drawing/2014/main" id="{A42592A8-3ADA-751B-8E5B-7EC4E659983C}"/>
                </a:ext>
              </a:extLst>
            </p:cNvPr>
            <p:cNvSpPr txBox="1"/>
            <p:nvPr/>
          </p:nvSpPr>
          <p:spPr>
            <a:xfrm>
              <a:off x="6553819" y="2504548"/>
              <a:ext cx="2551904" cy="400110"/>
            </a:xfrm>
            <a:prstGeom prst="rect">
              <a:avLst/>
            </a:prstGeom>
            <a:solidFill>
              <a:srgbClr val="F0D0D5"/>
            </a:solidFill>
          </p:spPr>
          <p:txBody>
            <a:bodyPr wrap="square" rtlCol="0">
              <a:spAutoFit/>
            </a:bodyPr>
            <a:lstStyle/>
            <a:p>
              <a:pPr algn="ctr"/>
              <a:r>
                <a:rPr lang="en-US" sz="2000" dirty="0"/>
                <a:t>phone book entries?</a:t>
              </a:r>
              <a:endParaRPr lang="en-CH" sz="2000" dirty="0"/>
            </a:p>
          </p:txBody>
        </p:sp>
        <p:pic>
          <p:nvPicPr>
            <p:cNvPr id="7" name="Picture 2" descr="Local US telephone directory - Fonts In Use">
              <a:extLst>
                <a:ext uri="{FF2B5EF4-FFF2-40B4-BE49-F238E27FC236}">
                  <a16:creationId xmlns:a16="http://schemas.microsoft.com/office/drawing/2014/main" id="{C62B8EFA-9489-5946-8E22-F9C26479FD2F}"/>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523" t="44928" r="34134" b="27385"/>
            <a:stretch/>
          </p:blipFill>
          <p:spPr bwMode="auto">
            <a:xfrm>
              <a:off x="6553819" y="1240455"/>
              <a:ext cx="3658458" cy="114505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289769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US" sz="3600" dirty="0"/>
              <a:t>Code developed on </a:t>
            </a:r>
            <a:r>
              <a:rPr lang="en-CH" sz="3600"/>
              <a:t>small data set, how is it going to scale to the complete data set?</a:t>
            </a:r>
            <a:r>
              <a:rPr lang="en-US" sz="3600" dirty="0"/>
              <a:t> </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a:xfrm>
            <a:off x="838200" y="1340768"/>
            <a:ext cx="10515600" cy="5256584"/>
          </a:xfrm>
        </p:spPr>
        <p:txBody>
          <a:bodyPr>
            <a:normAutofit/>
          </a:bodyPr>
          <a:lstStyle/>
          <a:p>
            <a:endParaRPr lang="en-US" sz="2400" dirty="0"/>
          </a:p>
          <a:p>
            <a:r>
              <a:rPr lang="en-CH" sz="2400"/>
              <a:t>What </a:t>
            </a:r>
            <a:r>
              <a:rPr lang="en-CH" sz="2400" dirty="0"/>
              <a:t>counts is how the computing time scales as the data becomes larger! That’s by far the dominating factor. We’re interested in order of magnitude.</a:t>
            </a:r>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13</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1197377917"/>
              </p:ext>
            </p:extLst>
          </p:nvPr>
        </p:nvGraphicFramePr>
        <p:xfrm>
          <a:off x="1919536" y="3716267"/>
          <a:ext cx="988152" cy="975360"/>
        </p:xfrm>
        <a:graphic>
          <a:graphicData uri="http://schemas.openxmlformats.org/drawingml/2006/table">
            <a:tbl>
              <a:tblPr firstRow="1" bandRow="1">
                <a:tableStyleId>{5C22544A-7EE6-4342-B048-85BDC9FD1C3A}</a:tableStyleId>
              </a:tblPr>
              <a:tblGrid>
                <a:gridCol w="329384">
                  <a:extLst>
                    <a:ext uri="{9D8B030D-6E8A-4147-A177-3AD203B41FA5}">
                      <a16:colId xmlns:a16="http://schemas.microsoft.com/office/drawing/2014/main" val="271409997"/>
                    </a:ext>
                  </a:extLst>
                </a:gridCol>
                <a:gridCol w="329384">
                  <a:extLst>
                    <a:ext uri="{9D8B030D-6E8A-4147-A177-3AD203B41FA5}">
                      <a16:colId xmlns:a16="http://schemas.microsoft.com/office/drawing/2014/main" val="3628711874"/>
                    </a:ext>
                  </a:extLst>
                </a:gridCol>
                <a:gridCol w="329384">
                  <a:extLst>
                    <a:ext uri="{9D8B030D-6E8A-4147-A177-3AD203B41FA5}">
                      <a16:colId xmlns:a16="http://schemas.microsoft.com/office/drawing/2014/main" val="418691767"/>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3760315672"/>
              </p:ext>
            </p:extLst>
          </p:nvPr>
        </p:nvGraphicFramePr>
        <p:xfrm>
          <a:off x="5561108" y="3429000"/>
          <a:ext cx="5184583" cy="1950720"/>
        </p:xfrm>
        <a:graphic>
          <a:graphicData uri="http://schemas.openxmlformats.org/drawingml/2006/table">
            <a:tbl>
              <a:tblPr firstRow="1" bandRow="1">
                <a:tableStyleId>{5C22544A-7EE6-4342-B048-85BDC9FD1C3A}</a:tableStyleId>
              </a:tblPr>
              <a:tblGrid>
                <a:gridCol w="359399">
                  <a:extLst>
                    <a:ext uri="{9D8B030D-6E8A-4147-A177-3AD203B41FA5}">
                      <a16:colId xmlns:a16="http://schemas.microsoft.com/office/drawing/2014/main" val="271409997"/>
                    </a:ext>
                  </a:extLst>
                </a:gridCol>
                <a:gridCol w="344656">
                  <a:extLst>
                    <a:ext uri="{9D8B030D-6E8A-4147-A177-3AD203B41FA5}">
                      <a16:colId xmlns:a16="http://schemas.microsoft.com/office/drawing/2014/main" val="3628711874"/>
                    </a:ext>
                  </a:extLst>
                </a:gridCol>
                <a:gridCol w="344656">
                  <a:extLst>
                    <a:ext uri="{9D8B030D-6E8A-4147-A177-3AD203B41FA5}">
                      <a16:colId xmlns:a16="http://schemas.microsoft.com/office/drawing/2014/main" val="418691767"/>
                    </a:ext>
                  </a:extLst>
                </a:gridCol>
                <a:gridCol w="344656">
                  <a:extLst>
                    <a:ext uri="{9D8B030D-6E8A-4147-A177-3AD203B41FA5}">
                      <a16:colId xmlns:a16="http://schemas.microsoft.com/office/drawing/2014/main" val="3545934758"/>
                    </a:ext>
                  </a:extLst>
                </a:gridCol>
                <a:gridCol w="344656">
                  <a:extLst>
                    <a:ext uri="{9D8B030D-6E8A-4147-A177-3AD203B41FA5}">
                      <a16:colId xmlns:a16="http://schemas.microsoft.com/office/drawing/2014/main" val="3047711499"/>
                    </a:ext>
                  </a:extLst>
                </a:gridCol>
                <a:gridCol w="344656">
                  <a:extLst>
                    <a:ext uri="{9D8B030D-6E8A-4147-A177-3AD203B41FA5}">
                      <a16:colId xmlns:a16="http://schemas.microsoft.com/office/drawing/2014/main" val="3472330921"/>
                    </a:ext>
                  </a:extLst>
                </a:gridCol>
                <a:gridCol w="344656">
                  <a:extLst>
                    <a:ext uri="{9D8B030D-6E8A-4147-A177-3AD203B41FA5}">
                      <a16:colId xmlns:a16="http://schemas.microsoft.com/office/drawing/2014/main" val="1921929230"/>
                    </a:ext>
                  </a:extLst>
                </a:gridCol>
                <a:gridCol w="344656">
                  <a:extLst>
                    <a:ext uri="{9D8B030D-6E8A-4147-A177-3AD203B41FA5}">
                      <a16:colId xmlns:a16="http://schemas.microsoft.com/office/drawing/2014/main" val="1391632754"/>
                    </a:ext>
                  </a:extLst>
                </a:gridCol>
                <a:gridCol w="344656">
                  <a:extLst>
                    <a:ext uri="{9D8B030D-6E8A-4147-A177-3AD203B41FA5}">
                      <a16:colId xmlns:a16="http://schemas.microsoft.com/office/drawing/2014/main" val="3428786151"/>
                    </a:ext>
                  </a:extLst>
                </a:gridCol>
                <a:gridCol w="344656">
                  <a:extLst>
                    <a:ext uri="{9D8B030D-6E8A-4147-A177-3AD203B41FA5}">
                      <a16:colId xmlns:a16="http://schemas.microsoft.com/office/drawing/2014/main" val="1694490787"/>
                    </a:ext>
                  </a:extLst>
                </a:gridCol>
                <a:gridCol w="344656">
                  <a:extLst>
                    <a:ext uri="{9D8B030D-6E8A-4147-A177-3AD203B41FA5}">
                      <a16:colId xmlns:a16="http://schemas.microsoft.com/office/drawing/2014/main" val="3706367088"/>
                    </a:ext>
                  </a:extLst>
                </a:gridCol>
                <a:gridCol w="344656">
                  <a:extLst>
                    <a:ext uri="{9D8B030D-6E8A-4147-A177-3AD203B41FA5}">
                      <a16:colId xmlns:a16="http://schemas.microsoft.com/office/drawing/2014/main" val="828271367"/>
                    </a:ext>
                  </a:extLst>
                </a:gridCol>
                <a:gridCol w="344656">
                  <a:extLst>
                    <a:ext uri="{9D8B030D-6E8A-4147-A177-3AD203B41FA5}">
                      <a16:colId xmlns:a16="http://schemas.microsoft.com/office/drawing/2014/main" val="434137152"/>
                    </a:ext>
                  </a:extLst>
                </a:gridCol>
                <a:gridCol w="344656">
                  <a:extLst>
                    <a:ext uri="{9D8B030D-6E8A-4147-A177-3AD203B41FA5}">
                      <a16:colId xmlns:a16="http://schemas.microsoft.com/office/drawing/2014/main" val="3268435576"/>
                    </a:ext>
                  </a:extLst>
                </a:gridCol>
                <a:gridCol w="344656">
                  <a:extLst>
                    <a:ext uri="{9D8B030D-6E8A-4147-A177-3AD203B41FA5}">
                      <a16:colId xmlns:a16="http://schemas.microsoft.com/office/drawing/2014/main" val="19851295"/>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776531" y="5580070"/>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650525" y="5580070"/>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695400" y="2905780"/>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6832600" y="2905780"/>
            <a:ext cx="2652533" cy="523220"/>
          </a:xfrm>
          <a:prstGeom prst="rect">
            <a:avLst/>
          </a:prstGeom>
          <a:noFill/>
        </p:spPr>
        <p:txBody>
          <a:bodyPr wrap="square">
            <a:spAutoFit/>
          </a:bodyPr>
          <a:lstStyle/>
          <a:p>
            <a:pPr algn="ctr"/>
            <a:r>
              <a:rPr lang="en-CH" sz="2800" b="1" dirty="0"/>
              <a:t>Real data</a:t>
            </a:r>
          </a:p>
        </p:txBody>
      </p:sp>
    </p:spTree>
    <p:extLst>
      <p:ext uri="{BB962C8B-B14F-4D97-AF65-F5344CB8AC3E}">
        <p14:creationId xmlns:p14="http://schemas.microsoft.com/office/powerpoint/2010/main" val="162134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70220-36EB-55D2-AB56-4AE475662006}"/>
              </a:ext>
            </a:extLst>
          </p:cNvPr>
          <p:cNvSpPr>
            <a:spLocks noGrp="1"/>
          </p:cNvSpPr>
          <p:nvPr>
            <p:ph type="title"/>
          </p:nvPr>
        </p:nvSpPr>
        <p:spPr>
          <a:xfrm>
            <a:off x="838200" y="365125"/>
            <a:ext cx="10515600" cy="1335683"/>
          </a:xfrm>
        </p:spPr>
        <p:txBody>
          <a:bodyPr>
            <a:normAutofit/>
          </a:bodyPr>
          <a:lstStyle/>
          <a:p>
            <a:r>
              <a:rPr lang="en-US" dirty="0"/>
              <a:t>Problem solving, implementing different </a:t>
            </a:r>
            <a:br>
              <a:rPr lang="en-US" dirty="0"/>
            </a:br>
            <a:r>
              <a:rPr lang="en-US" dirty="0"/>
              <a:t>data structures</a:t>
            </a:r>
          </a:p>
        </p:txBody>
      </p:sp>
      <p:sp>
        <p:nvSpPr>
          <p:cNvPr id="3" name="Content Placeholder 2">
            <a:extLst>
              <a:ext uri="{FF2B5EF4-FFF2-40B4-BE49-F238E27FC236}">
                <a16:creationId xmlns:a16="http://schemas.microsoft.com/office/drawing/2014/main" id="{31911634-5E90-9207-B6C6-6E4791A80D21}"/>
              </a:ext>
            </a:extLst>
          </p:cNvPr>
          <p:cNvSpPr>
            <a:spLocks noGrp="1"/>
          </p:cNvSpPr>
          <p:nvPr>
            <p:ph idx="1"/>
          </p:nvPr>
        </p:nvSpPr>
        <p:spPr>
          <a:xfrm>
            <a:off x="838200" y="2060848"/>
            <a:ext cx="10515600" cy="4116115"/>
          </a:xfrm>
        </p:spPr>
        <p:txBody>
          <a:bodyPr/>
          <a:lstStyle/>
          <a:p>
            <a:r>
              <a:rPr lang="en-US" dirty="0"/>
              <a:t>Use notebook-1-sorting-examples.ipynb</a:t>
            </a:r>
          </a:p>
        </p:txBody>
      </p:sp>
      <p:sp>
        <p:nvSpPr>
          <p:cNvPr id="4" name="Date Placeholder 3">
            <a:extLst>
              <a:ext uri="{FF2B5EF4-FFF2-40B4-BE49-F238E27FC236}">
                <a16:creationId xmlns:a16="http://schemas.microsoft.com/office/drawing/2014/main" id="{28ED1693-99C8-9E2F-4374-0A27A30C0D0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95323F3-4E92-F1FC-8B9B-7532CBBF459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FEA632-4038-5391-43FB-C48DE30BCF13}"/>
              </a:ext>
            </a:extLst>
          </p:cNvPr>
          <p:cNvSpPr>
            <a:spLocks noGrp="1"/>
          </p:cNvSpPr>
          <p:nvPr>
            <p:ph type="sldNum" sz="quarter" idx="12"/>
          </p:nvPr>
        </p:nvSpPr>
        <p:spPr/>
        <p:txBody>
          <a:bodyPr/>
          <a:lstStyle/>
          <a:p>
            <a:fld id="{EF79ADEA-B933-47CC-A4E9-04E6298B917C}" type="slidenum">
              <a:rPr lang="en-US" smtClean="0"/>
              <a:pPr/>
              <a:t>14</a:t>
            </a:fld>
            <a:endParaRPr lang="en-US"/>
          </a:p>
        </p:txBody>
      </p:sp>
    </p:spTree>
    <p:extLst>
      <p:ext uri="{BB962C8B-B14F-4D97-AF65-F5344CB8AC3E}">
        <p14:creationId xmlns:p14="http://schemas.microsoft.com/office/powerpoint/2010/main" val="11131774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Problem: 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
        <p:nvSpPr>
          <p:cNvPr id="7" name="TextBox 6">
            <a:extLst>
              <a:ext uri="{FF2B5EF4-FFF2-40B4-BE49-F238E27FC236}">
                <a16:creationId xmlns:a16="http://schemas.microsoft.com/office/drawing/2014/main" id="{197A23C7-3D9C-D0F5-FDD4-A15473CFE87A}"/>
              </a:ext>
            </a:extLst>
          </p:cNvPr>
          <p:cNvSpPr txBox="1"/>
          <p:nvPr/>
        </p:nvSpPr>
        <p:spPr>
          <a:xfrm>
            <a:off x="8400256" y="476672"/>
            <a:ext cx="1944216" cy="1200329"/>
          </a:xfrm>
          <a:prstGeom prst="rect">
            <a:avLst/>
          </a:prstGeom>
          <a:solidFill>
            <a:srgbClr val="FFFF00"/>
          </a:solidFill>
        </p:spPr>
        <p:txBody>
          <a:bodyPr wrap="square" rtlCol="0">
            <a:spAutoFit/>
          </a:bodyPr>
          <a:lstStyle/>
          <a:p>
            <a:r>
              <a:rPr lang="en-CH" dirty="0"/>
              <a:t>VM: should we have these slides as an interactive Jupyter notebook?</a:t>
            </a:r>
          </a:p>
        </p:txBody>
      </p:sp>
      <p:sp>
        <p:nvSpPr>
          <p:cNvPr id="8" name="TextBox 7">
            <a:extLst>
              <a:ext uri="{FF2B5EF4-FFF2-40B4-BE49-F238E27FC236}">
                <a16:creationId xmlns:a16="http://schemas.microsoft.com/office/drawing/2014/main" id="{EAE87E36-EC89-30EF-0E0D-0695D68E1011}"/>
              </a:ext>
            </a:extLst>
          </p:cNvPr>
          <p:cNvSpPr txBox="1"/>
          <p:nvPr/>
        </p:nvSpPr>
        <p:spPr>
          <a:xfrm>
            <a:off x="10694504" y="566530"/>
            <a:ext cx="873957" cy="369332"/>
          </a:xfrm>
          <a:prstGeom prst="rect">
            <a:avLst/>
          </a:prstGeom>
          <a:noFill/>
        </p:spPr>
        <p:txBody>
          <a:bodyPr wrap="none" rtlCol="0">
            <a:spAutoFit/>
          </a:bodyPr>
          <a:lstStyle/>
          <a:p>
            <a:r>
              <a:rPr lang="en-US" dirty="0">
                <a:highlight>
                  <a:srgbClr val="FF0000"/>
                </a:highlight>
              </a:rPr>
              <a:t>DELETE</a:t>
            </a:r>
          </a:p>
        </p:txBody>
      </p:sp>
    </p:spTree>
    <p:extLst>
      <p:ext uri="{BB962C8B-B14F-4D97-AF65-F5344CB8AC3E}">
        <p14:creationId xmlns:p14="http://schemas.microsoft.com/office/powerpoint/2010/main" val="22903343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
        <p:nvSpPr>
          <p:cNvPr id="3" name="TextBox 2">
            <a:extLst>
              <a:ext uri="{FF2B5EF4-FFF2-40B4-BE49-F238E27FC236}">
                <a16:creationId xmlns:a16="http://schemas.microsoft.com/office/drawing/2014/main" id="{A1196677-8BD0-84E9-5E6D-61CF177FCC96}"/>
              </a:ext>
            </a:extLst>
          </p:cNvPr>
          <p:cNvSpPr txBox="1"/>
          <p:nvPr/>
        </p:nvSpPr>
        <p:spPr>
          <a:xfrm>
            <a:off x="10694504" y="611396"/>
            <a:ext cx="873957" cy="369332"/>
          </a:xfrm>
          <a:prstGeom prst="rect">
            <a:avLst/>
          </a:prstGeom>
          <a:noFill/>
        </p:spPr>
        <p:txBody>
          <a:bodyPr wrap="none" rtlCol="0">
            <a:spAutoFit/>
          </a:bodyPr>
          <a:lstStyle/>
          <a:p>
            <a:r>
              <a:rPr lang="en-US" dirty="0">
                <a:highlight>
                  <a:srgbClr val="FF0000"/>
                </a:highlight>
              </a:rPr>
              <a:t>DELETE</a:t>
            </a:r>
          </a:p>
        </p:txBody>
      </p:sp>
    </p:spTree>
    <p:extLst>
      <p:ext uri="{BB962C8B-B14F-4D97-AF65-F5344CB8AC3E}">
        <p14:creationId xmlns:p14="http://schemas.microsoft.com/office/powerpoint/2010/main" val="38053090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954107"/>
          </a:xfrm>
          <a:prstGeom prst="rect">
            <a:avLst/>
          </a:prstGeom>
          <a:noFill/>
        </p:spPr>
        <p:txBody>
          <a:bodyPr wrap="square" rtlCol="0">
            <a:spAutoFit/>
          </a:bodyPr>
          <a:lstStyle/>
          <a:p>
            <a:r>
              <a:rPr lang="en-CH" sz="2800" dirty="0"/>
              <a:t>What is the big-O complexity of this implementation? </a:t>
            </a:r>
          </a:p>
          <a:p>
            <a:r>
              <a:rPr lang="en-CH" sz="2800" dirty="0"/>
              <a:t>n * n ~ O</a:t>
            </a:r>
            <a:r>
              <a:rPr lang="en-CH" sz="2800"/>
              <a:t>(n</a:t>
            </a:r>
            <a:r>
              <a:rPr lang="en-CH" sz="2800" baseline="30000"/>
              <a:t>2</a:t>
            </a:r>
            <a:r>
              <a:rPr lang="en-CH" sz="2800" dirty="0"/>
              <a:t>)</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
        <p:nvSpPr>
          <p:cNvPr id="3" name="TextBox 2">
            <a:extLst>
              <a:ext uri="{FF2B5EF4-FFF2-40B4-BE49-F238E27FC236}">
                <a16:creationId xmlns:a16="http://schemas.microsoft.com/office/drawing/2014/main" id="{C803DE62-B71B-13AC-2E67-B0ABD0259144}"/>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pic>
        <p:nvPicPr>
          <p:cNvPr id="13" name="Picture 12" descr="A graph of a function&#10;&#10;Description automatically generated">
            <a:extLst>
              <a:ext uri="{FF2B5EF4-FFF2-40B4-BE49-F238E27FC236}">
                <a16:creationId xmlns:a16="http://schemas.microsoft.com/office/drawing/2014/main" id="{94C68227-07FD-84D4-EB84-B22770614E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5997" y="1328902"/>
            <a:ext cx="3772406" cy="2976819"/>
          </a:xfrm>
          <a:prstGeom prst="rect">
            <a:avLst/>
          </a:prstGeom>
        </p:spPr>
      </p:pic>
      <p:sp>
        <p:nvSpPr>
          <p:cNvPr id="7" name="TextBox 6">
            <a:extLst>
              <a:ext uri="{FF2B5EF4-FFF2-40B4-BE49-F238E27FC236}">
                <a16:creationId xmlns:a16="http://schemas.microsoft.com/office/drawing/2014/main" id="{173DD2A4-E92B-065E-5FF9-98A09EA75542}"/>
              </a:ext>
            </a:extLst>
          </p:cNvPr>
          <p:cNvSpPr txBox="1"/>
          <p:nvPr/>
        </p:nvSpPr>
        <p:spPr>
          <a:xfrm>
            <a:off x="10694504" y="566530"/>
            <a:ext cx="873957" cy="369332"/>
          </a:xfrm>
          <a:prstGeom prst="rect">
            <a:avLst/>
          </a:prstGeom>
          <a:noFill/>
        </p:spPr>
        <p:txBody>
          <a:bodyPr wrap="none" rtlCol="0">
            <a:spAutoFit/>
          </a:bodyPr>
          <a:lstStyle/>
          <a:p>
            <a:r>
              <a:rPr lang="en-US" dirty="0">
                <a:highlight>
                  <a:srgbClr val="FF0000"/>
                </a:highlight>
              </a:rPr>
              <a:t>DELETE</a:t>
            </a:r>
          </a:p>
        </p:txBody>
      </p:sp>
    </p:spTree>
    <p:extLst>
      <p:ext uri="{BB962C8B-B14F-4D97-AF65-F5344CB8AC3E}">
        <p14:creationId xmlns:p14="http://schemas.microsoft.com/office/powerpoint/2010/main" val="40600960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18</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523220"/>
          </a:xfrm>
          <a:prstGeom prst="rect">
            <a:avLst/>
          </a:prstGeom>
          <a:noFill/>
        </p:spPr>
        <p:txBody>
          <a:bodyPr wrap="square" rtlCol="0">
            <a:spAutoFit/>
          </a:bodyPr>
          <a:lstStyle/>
          <a:p>
            <a:r>
              <a:rPr lang="en-CH" sz="2800" dirty="0"/>
              <a:t>What is the big-O complexity of this implementation? </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4064604" y="1916832"/>
            <a:ext cx="5549900" cy="546100"/>
          </a:xfrm>
          <a:prstGeom prst="rect">
            <a:avLst/>
          </a:prstGeom>
        </p:spPr>
      </p:pic>
      <p:sp>
        <p:nvSpPr>
          <p:cNvPr id="3" name="TextBox 2">
            <a:extLst>
              <a:ext uri="{FF2B5EF4-FFF2-40B4-BE49-F238E27FC236}">
                <a16:creationId xmlns:a16="http://schemas.microsoft.com/office/drawing/2014/main" id="{B7FD8F69-F172-1419-9C56-BDD0430C1CD9}"/>
              </a:ext>
            </a:extLst>
          </p:cNvPr>
          <p:cNvSpPr txBox="1"/>
          <p:nvPr/>
        </p:nvSpPr>
        <p:spPr>
          <a:xfrm>
            <a:off x="10694504" y="566530"/>
            <a:ext cx="873957" cy="369332"/>
          </a:xfrm>
          <a:prstGeom prst="rect">
            <a:avLst/>
          </a:prstGeom>
          <a:noFill/>
        </p:spPr>
        <p:txBody>
          <a:bodyPr wrap="none" rtlCol="0">
            <a:spAutoFit/>
          </a:bodyPr>
          <a:lstStyle/>
          <a:p>
            <a:r>
              <a:rPr lang="en-US" dirty="0">
                <a:highlight>
                  <a:srgbClr val="FF0000"/>
                </a:highlight>
              </a:rPr>
              <a:t>DELETE</a:t>
            </a:r>
          </a:p>
        </p:txBody>
      </p:sp>
    </p:spTree>
    <p:extLst>
      <p:ext uri="{BB962C8B-B14F-4D97-AF65-F5344CB8AC3E}">
        <p14:creationId xmlns:p14="http://schemas.microsoft.com/office/powerpoint/2010/main" val="1625295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954107"/>
          </a:xfrm>
          <a:prstGeom prst="rect">
            <a:avLst/>
          </a:prstGeom>
          <a:noFill/>
        </p:spPr>
        <p:txBody>
          <a:bodyPr wrap="square" rtlCol="0">
            <a:spAutoFit/>
          </a:bodyPr>
          <a:lstStyle/>
          <a:p>
            <a:r>
              <a:rPr lang="en-CH" sz="2800" dirty="0"/>
              <a:t>What is the big-O complexity of this implementation? </a:t>
            </a:r>
          </a:p>
          <a:p>
            <a:r>
              <a:rPr lang="en-US" sz="2800" dirty="0"/>
              <a:t>2 * sorting + traversing two lists = 2*n </a:t>
            </a:r>
            <a:r>
              <a:rPr lang="en-US" sz="2800" dirty="0" err="1"/>
              <a:t>log</a:t>
            </a:r>
            <a:r>
              <a:rPr lang="en-US" sz="2800" baseline="-25000" dirty="0" err="1"/>
              <a:t>n</a:t>
            </a:r>
            <a:r>
              <a:rPr lang="en-US" sz="2800" dirty="0"/>
              <a:t> + 2*n  ~  O(n * </a:t>
            </a:r>
            <a:r>
              <a:rPr lang="en-US" sz="2800" dirty="0" err="1"/>
              <a:t>log</a:t>
            </a:r>
            <a:r>
              <a:rPr lang="en-US" sz="2800" baseline="-25000" dirty="0" err="1"/>
              <a:t>n</a:t>
            </a:r>
            <a:r>
              <a:rPr lang="en-US" sz="2800" dirty="0"/>
              <a:t>)</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630706" y="1268760"/>
            <a:ext cx="6210300" cy="3733800"/>
          </a:xfrm>
          <a:prstGeom prst="rect">
            <a:avLst/>
          </a:prstGeom>
        </p:spPr>
      </p:pic>
      <p:sp>
        <p:nvSpPr>
          <p:cNvPr id="7" name="TextBox 6">
            <a:extLst>
              <a:ext uri="{FF2B5EF4-FFF2-40B4-BE49-F238E27FC236}">
                <a16:creationId xmlns:a16="http://schemas.microsoft.com/office/drawing/2014/main" id="{01B8CF59-5A4A-0596-46D1-0D7674C21D99}"/>
              </a:ext>
            </a:extLst>
          </p:cNvPr>
          <p:cNvSpPr txBox="1"/>
          <p:nvPr/>
        </p:nvSpPr>
        <p:spPr>
          <a:xfrm>
            <a:off x="8348064" y="950752"/>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pic>
        <p:nvPicPr>
          <p:cNvPr id="11" name="Picture 10">
            <a:extLst>
              <a:ext uri="{FF2B5EF4-FFF2-40B4-BE49-F238E27FC236}">
                <a16:creationId xmlns:a16="http://schemas.microsoft.com/office/drawing/2014/main" id="{E70B1209-C02C-7330-CE4C-ECBE39A3C602}"/>
              </a:ext>
            </a:extLst>
          </p:cNvPr>
          <p:cNvPicPr>
            <a:picLocks noChangeAspect="1"/>
          </p:cNvPicPr>
          <p:nvPr/>
        </p:nvPicPr>
        <p:blipFill>
          <a:blip r:embed="rId3"/>
          <a:stretch>
            <a:fillRect/>
          </a:stretch>
        </p:blipFill>
        <p:spPr>
          <a:xfrm>
            <a:off x="3321050" y="1899345"/>
            <a:ext cx="5549900" cy="546100"/>
          </a:xfrm>
          <a:prstGeom prst="rect">
            <a:avLst/>
          </a:prstGeom>
        </p:spPr>
      </p:pic>
      <p:pic>
        <p:nvPicPr>
          <p:cNvPr id="12" name="Picture 11" descr="A diagram of a function&#10;&#10;Description automatically generated">
            <a:extLst>
              <a:ext uri="{FF2B5EF4-FFF2-40B4-BE49-F238E27FC236}">
                <a16:creationId xmlns:a16="http://schemas.microsoft.com/office/drawing/2014/main" id="{D471136C-5112-2518-AC5C-813D9C4F84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48188" y="2418285"/>
            <a:ext cx="3713106" cy="2930025"/>
          </a:xfrm>
          <a:prstGeom prst="rect">
            <a:avLst/>
          </a:prstGeom>
        </p:spPr>
      </p:pic>
      <p:sp>
        <p:nvSpPr>
          <p:cNvPr id="3" name="TextBox 2">
            <a:extLst>
              <a:ext uri="{FF2B5EF4-FFF2-40B4-BE49-F238E27FC236}">
                <a16:creationId xmlns:a16="http://schemas.microsoft.com/office/drawing/2014/main" id="{40B949C9-C5DE-E6DA-5B4D-CF87A58E9901}"/>
              </a:ext>
            </a:extLst>
          </p:cNvPr>
          <p:cNvSpPr txBox="1"/>
          <p:nvPr/>
        </p:nvSpPr>
        <p:spPr>
          <a:xfrm>
            <a:off x="10694504" y="566530"/>
            <a:ext cx="873957" cy="369332"/>
          </a:xfrm>
          <a:prstGeom prst="rect">
            <a:avLst/>
          </a:prstGeom>
          <a:noFill/>
        </p:spPr>
        <p:txBody>
          <a:bodyPr wrap="none" rtlCol="0">
            <a:spAutoFit/>
          </a:bodyPr>
          <a:lstStyle/>
          <a:p>
            <a:r>
              <a:rPr lang="en-US" dirty="0">
                <a:highlight>
                  <a:srgbClr val="FF0000"/>
                </a:highlight>
              </a:rPr>
              <a:t>DELETE</a:t>
            </a:r>
          </a:p>
        </p:txBody>
      </p:sp>
    </p:spTree>
    <p:extLst>
      <p:ext uri="{BB962C8B-B14F-4D97-AF65-F5344CB8AC3E}">
        <p14:creationId xmlns:p14="http://schemas.microsoft.com/office/powerpoint/2010/main" val="1487284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US" dirty="0"/>
              <a:t>Data </a:t>
            </a:r>
            <a:r>
              <a:rPr lang="en-CH"/>
              <a:t>structures</a:t>
            </a:r>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8" name="TextBox 7">
            <a:extLst>
              <a:ext uri="{FF2B5EF4-FFF2-40B4-BE49-F238E27FC236}">
                <a16:creationId xmlns:a16="http://schemas.microsoft.com/office/drawing/2014/main" id="{1C19FC21-C01C-ED3A-ABF4-76805E97AA86}"/>
              </a:ext>
            </a:extLst>
          </p:cNvPr>
          <p:cNvSpPr txBox="1"/>
          <p:nvPr/>
        </p:nvSpPr>
        <p:spPr>
          <a:xfrm>
            <a:off x="1238296" y="1955351"/>
            <a:ext cx="9715408" cy="584775"/>
          </a:xfrm>
          <a:prstGeom prst="rect">
            <a:avLst/>
          </a:prstGeom>
          <a:solidFill>
            <a:srgbClr val="F0D0D5"/>
          </a:solidFill>
        </p:spPr>
        <p:txBody>
          <a:bodyPr wrap="square" rtlCol="0">
            <a:spAutoFit/>
          </a:bodyPr>
          <a:lstStyle/>
          <a:p>
            <a:pPr algn="ctr"/>
            <a:r>
              <a:rPr lang="en-CH" sz="3200"/>
              <a:t>Which data structures do you know?</a:t>
            </a:r>
            <a:endParaRPr lang="en-CH" sz="2000" dirty="0"/>
          </a:p>
        </p:txBody>
      </p:sp>
      <p:sp>
        <p:nvSpPr>
          <p:cNvPr id="9" name="TextBox 8">
            <a:extLst>
              <a:ext uri="{FF2B5EF4-FFF2-40B4-BE49-F238E27FC236}">
                <a16:creationId xmlns:a16="http://schemas.microsoft.com/office/drawing/2014/main" id="{06C5246C-16FE-C156-8AB1-7D641F51165E}"/>
              </a:ext>
            </a:extLst>
          </p:cNvPr>
          <p:cNvSpPr txBox="1"/>
          <p:nvPr/>
        </p:nvSpPr>
        <p:spPr>
          <a:xfrm>
            <a:off x="1238296" y="3333476"/>
            <a:ext cx="9715408" cy="584775"/>
          </a:xfrm>
          <a:prstGeom prst="rect">
            <a:avLst/>
          </a:prstGeom>
          <a:solidFill>
            <a:srgbClr val="F0D0D5"/>
          </a:solidFill>
        </p:spPr>
        <p:txBody>
          <a:bodyPr wrap="square" rtlCol="0">
            <a:spAutoFit/>
          </a:bodyPr>
          <a:lstStyle/>
          <a:p>
            <a:pPr algn="ctr"/>
            <a:r>
              <a:rPr lang="en-US" sz="3200" dirty="0"/>
              <a:t>What makes you choose a data structure over another?</a:t>
            </a:r>
          </a:p>
        </p:txBody>
      </p:sp>
      <p:sp>
        <p:nvSpPr>
          <p:cNvPr id="10" name="TextBox 9">
            <a:extLst>
              <a:ext uri="{FF2B5EF4-FFF2-40B4-BE49-F238E27FC236}">
                <a16:creationId xmlns:a16="http://schemas.microsoft.com/office/drawing/2014/main" id="{D96E7B42-B6C6-6115-D059-49ABDC017A47}"/>
              </a:ext>
            </a:extLst>
          </p:cNvPr>
          <p:cNvSpPr txBox="1"/>
          <p:nvPr/>
        </p:nvSpPr>
        <p:spPr>
          <a:xfrm>
            <a:off x="1239800" y="4716433"/>
            <a:ext cx="9715408" cy="584775"/>
          </a:xfrm>
          <a:prstGeom prst="rect">
            <a:avLst/>
          </a:prstGeom>
          <a:solidFill>
            <a:srgbClr val="F0D0D5"/>
          </a:solidFill>
        </p:spPr>
        <p:txBody>
          <a:bodyPr wrap="square" rtlCol="0">
            <a:spAutoFit/>
          </a:bodyPr>
          <a:lstStyle/>
          <a:p>
            <a:pPr algn="ctr"/>
            <a:r>
              <a:rPr lang="en-US" sz="3200" dirty="0"/>
              <a:t>What do you consider, when thinking about data?</a:t>
            </a:r>
          </a:p>
        </p:txBody>
      </p:sp>
      <p:sp>
        <p:nvSpPr>
          <p:cNvPr id="6" name="TextBox 5">
            <a:extLst>
              <a:ext uri="{FF2B5EF4-FFF2-40B4-BE49-F238E27FC236}">
                <a16:creationId xmlns:a16="http://schemas.microsoft.com/office/drawing/2014/main" id="{33AD3F5E-E28F-9F6E-54DF-8D0786F4B526}"/>
              </a:ext>
            </a:extLst>
          </p:cNvPr>
          <p:cNvSpPr txBox="1"/>
          <p:nvPr/>
        </p:nvSpPr>
        <p:spPr>
          <a:xfrm>
            <a:off x="316634" y="993502"/>
            <a:ext cx="1975048" cy="923330"/>
          </a:xfrm>
          <a:prstGeom prst="rect">
            <a:avLst/>
          </a:prstGeom>
          <a:solidFill>
            <a:srgbClr val="FFFF00"/>
          </a:solidFill>
        </p:spPr>
        <p:txBody>
          <a:bodyPr wrap="square" rtlCol="0">
            <a:spAutoFit/>
          </a:bodyPr>
          <a:lstStyle/>
          <a:p>
            <a:r>
              <a:rPr lang="en-CH" dirty="0"/>
              <a:t>This is an open question to the class</a:t>
            </a:r>
          </a:p>
        </p:txBody>
      </p:sp>
    </p:spTree>
    <p:extLst>
      <p:ext uri="{BB962C8B-B14F-4D97-AF65-F5344CB8AC3E}">
        <p14:creationId xmlns:p14="http://schemas.microsoft.com/office/powerpoint/2010/main" val="17175585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20</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400110"/>
          </a:xfrm>
          <a:prstGeom prst="rect">
            <a:avLst/>
          </a:prstGeom>
          <a:noFill/>
        </p:spPr>
        <p:txBody>
          <a:bodyPr wrap="square" rtlCol="0">
            <a:spAutoFit/>
          </a:bodyPr>
          <a:lstStyle/>
          <a:p>
            <a:r>
              <a:rPr lang="en-CH" sz="2000" dirty="0"/>
              <a:t>What is the big-O complexity of this implementation? </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
        <p:nvSpPr>
          <p:cNvPr id="3" name="TextBox 2">
            <a:extLst>
              <a:ext uri="{FF2B5EF4-FFF2-40B4-BE49-F238E27FC236}">
                <a16:creationId xmlns:a16="http://schemas.microsoft.com/office/drawing/2014/main" id="{A5182AF8-F877-8536-F099-358D50757F16}"/>
              </a:ext>
            </a:extLst>
          </p:cNvPr>
          <p:cNvSpPr txBox="1"/>
          <p:nvPr/>
        </p:nvSpPr>
        <p:spPr>
          <a:xfrm>
            <a:off x="10694504" y="566530"/>
            <a:ext cx="873957" cy="369332"/>
          </a:xfrm>
          <a:prstGeom prst="rect">
            <a:avLst/>
          </a:prstGeom>
          <a:noFill/>
        </p:spPr>
        <p:txBody>
          <a:bodyPr wrap="none" rtlCol="0">
            <a:spAutoFit/>
          </a:bodyPr>
          <a:lstStyle/>
          <a:p>
            <a:r>
              <a:rPr lang="en-US" dirty="0">
                <a:highlight>
                  <a:srgbClr val="FF0000"/>
                </a:highlight>
              </a:rPr>
              <a:t>DELETE</a:t>
            </a:r>
          </a:p>
        </p:txBody>
      </p:sp>
    </p:spTree>
    <p:extLst>
      <p:ext uri="{BB962C8B-B14F-4D97-AF65-F5344CB8AC3E}">
        <p14:creationId xmlns:p14="http://schemas.microsoft.com/office/powerpoint/2010/main" val="2212569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21</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1938992"/>
          </a:xfrm>
          <a:prstGeom prst="rect">
            <a:avLst/>
          </a:prstGeom>
          <a:noFill/>
        </p:spPr>
        <p:txBody>
          <a:bodyPr wrap="square" rtlCol="0">
            <a:spAutoFit/>
          </a:bodyPr>
          <a:lstStyle/>
          <a:p>
            <a:r>
              <a:rPr lang="en-CH" sz="2000" dirty="0"/>
              <a:t>What is the big-O complexity of this implementation? </a:t>
            </a:r>
          </a:p>
          <a:p>
            <a:r>
              <a:rPr lang="en-US" sz="2000" dirty="0"/>
              <a:t>transforming one list to set  + 1 for loop  = 2 * n ~  O(n)</a:t>
            </a:r>
          </a:p>
          <a:p>
            <a:endParaRPr lang="en-US" sz="2000" dirty="0"/>
          </a:p>
          <a:p>
            <a:r>
              <a:rPr lang="en-CH" sz="2000" dirty="0"/>
              <a:t>It’s the exact same code as for lists, but now looking up an element in sets </a:t>
            </a:r>
            <a:br>
              <a:rPr lang="en-CH" sz="2000" dirty="0"/>
            </a:br>
            <a:r>
              <a:rPr lang="en-CH" sz="2000" dirty="0"/>
              <a:t>(</a:t>
            </a:r>
            <a:r>
              <a:rPr lang="en-CH" sz="2000" dirty="0">
                <a:latin typeface="Consolas" panose="020B0609020204030204" pitchFamily="49" charset="0"/>
                <a:cs typeface="Consolas" panose="020B0609020204030204" pitchFamily="49" charset="0"/>
              </a:rPr>
              <a:t>if w in words2</a:t>
            </a:r>
            <a:r>
              <a:rPr lang="en-CH" sz="2000" dirty="0"/>
              <a:t>) takes constant time!</a:t>
            </a:r>
            <a:endParaRPr lang="en-US" sz="2000" dirty="0"/>
          </a:p>
          <a:p>
            <a:r>
              <a:rPr lang="en-US" sz="2000" dirty="0"/>
              <a:t>How could you have known that set lookup is fast? Learning about data structures!</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551384" y="1487902"/>
            <a:ext cx="6261100" cy="2095500"/>
          </a:xfrm>
          <a:prstGeom prst="rect">
            <a:avLst/>
          </a:prstGeom>
        </p:spPr>
      </p:pic>
      <p:sp>
        <p:nvSpPr>
          <p:cNvPr id="3" name="TextBox 2">
            <a:extLst>
              <a:ext uri="{FF2B5EF4-FFF2-40B4-BE49-F238E27FC236}">
                <a16:creationId xmlns:a16="http://schemas.microsoft.com/office/drawing/2014/main" id="{56E3A97D-F47D-807F-542B-283FD47C9697}"/>
              </a:ext>
            </a:extLst>
          </p:cNvPr>
          <p:cNvSpPr txBox="1"/>
          <p:nvPr/>
        </p:nvSpPr>
        <p:spPr>
          <a:xfrm>
            <a:off x="7392144" y="5833290"/>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
        <p:nvSpPr>
          <p:cNvPr id="7" name="TextBox 6">
            <a:extLst>
              <a:ext uri="{FF2B5EF4-FFF2-40B4-BE49-F238E27FC236}">
                <a16:creationId xmlns:a16="http://schemas.microsoft.com/office/drawing/2014/main" id="{0A66A2D1-DA13-6BF3-56EF-03B41F44D4B9}"/>
              </a:ext>
            </a:extLst>
          </p:cNvPr>
          <p:cNvSpPr txBox="1"/>
          <p:nvPr/>
        </p:nvSpPr>
        <p:spPr>
          <a:xfrm>
            <a:off x="10694504" y="566530"/>
            <a:ext cx="873957" cy="369332"/>
          </a:xfrm>
          <a:prstGeom prst="rect">
            <a:avLst/>
          </a:prstGeom>
          <a:noFill/>
        </p:spPr>
        <p:txBody>
          <a:bodyPr wrap="none" rtlCol="0">
            <a:spAutoFit/>
          </a:bodyPr>
          <a:lstStyle/>
          <a:p>
            <a:r>
              <a:rPr lang="en-US" dirty="0">
                <a:highlight>
                  <a:srgbClr val="FF0000"/>
                </a:highlight>
              </a:rPr>
              <a:t>DELETE</a:t>
            </a:r>
          </a:p>
        </p:txBody>
      </p:sp>
    </p:spTree>
    <p:extLst>
      <p:ext uri="{BB962C8B-B14F-4D97-AF65-F5344CB8AC3E}">
        <p14:creationId xmlns:p14="http://schemas.microsoft.com/office/powerpoint/2010/main" val="19418506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22</a:t>
            </a:fld>
            <a:endParaRPr lang="en-US"/>
          </a:p>
        </p:txBody>
      </p:sp>
      <p:grpSp>
        <p:nvGrpSpPr>
          <p:cNvPr id="20" name="Group 19">
            <a:extLst>
              <a:ext uri="{FF2B5EF4-FFF2-40B4-BE49-F238E27FC236}">
                <a16:creationId xmlns:a16="http://schemas.microsoft.com/office/drawing/2014/main" id="{F102C629-FFB5-DF4D-F786-68AABE58B940}"/>
              </a:ext>
            </a:extLst>
          </p:cNvPr>
          <p:cNvGrpSpPr/>
          <p:nvPr/>
        </p:nvGrpSpPr>
        <p:grpSpPr>
          <a:xfrm>
            <a:off x="6744072" y="1700808"/>
            <a:ext cx="4582210" cy="4464496"/>
            <a:chOff x="6744072" y="1700808"/>
            <a:chExt cx="4582210" cy="4464496"/>
          </a:xfrm>
        </p:grpSpPr>
        <p:grpSp>
          <p:nvGrpSpPr>
            <p:cNvPr id="18" name="Group 17">
              <a:extLst>
                <a:ext uri="{FF2B5EF4-FFF2-40B4-BE49-F238E27FC236}">
                  <a16:creationId xmlns:a16="http://schemas.microsoft.com/office/drawing/2014/main" id="{27A88D14-8CD2-C93F-4609-A5CC18755DE4}"/>
                </a:ext>
              </a:extLst>
            </p:cNvPr>
            <p:cNvGrpSpPr/>
            <p:nvPr/>
          </p:nvGrpSpPr>
          <p:grpSpPr>
            <a:xfrm>
              <a:off x="6744072" y="1700808"/>
              <a:ext cx="4464496" cy="4464496"/>
              <a:chOff x="6744072" y="1414963"/>
              <a:chExt cx="4464496" cy="4464496"/>
            </a:xfrm>
          </p:grpSpPr>
          <p:pic>
            <p:nvPicPr>
              <p:cNvPr id="16388" name="Picture 4" descr="Big O notation- What is it good for? – The Craft of Coding">
                <a:extLst>
                  <a:ext uri="{FF2B5EF4-FFF2-40B4-BE49-F238E27FC236}">
                    <a16:creationId xmlns:a16="http://schemas.microsoft.com/office/drawing/2014/main" id="{AE330D17-FB7F-E282-6F2B-829B24DE88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44072" y="1626621"/>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3C0CD91C-B86C-FE7E-7A47-DE39295EA335}"/>
                  </a:ext>
                </a:extLst>
              </p:cNvPr>
              <p:cNvSpPr txBox="1"/>
              <p:nvPr/>
            </p:nvSpPr>
            <p:spPr>
              <a:xfrm>
                <a:off x="8800082" y="1626621"/>
                <a:ext cx="1182118" cy="369332"/>
              </a:xfrm>
              <a:prstGeom prst="rect">
                <a:avLst/>
              </a:prstGeom>
              <a:noFill/>
            </p:spPr>
            <p:txBody>
              <a:bodyPr wrap="none" rtlCol="0">
                <a:spAutoFit/>
              </a:bodyPr>
              <a:lstStyle/>
              <a:p>
                <a:r>
                  <a:rPr lang="en-US" dirty="0">
                    <a:solidFill>
                      <a:srgbClr val="FF8B00"/>
                    </a:solidFill>
                  </a:rPr>
                  <a:t>2 for loops</a:t>
                </a:r>
              </a:p>
            </p:txBody>
          </p:sp>
          <p:sp>
            <p:nvSpPr>
              <p:cNvPr id="17" name="TextBox 16">
                <a:extLst>
                  <a:ext uri="{FF2B5EF4-FFF2-40B4-BE49-F238E27FC236}">
                    <a16:creationId xmlns:a16="http://schemas.microsoft.com/office/drawing/2014/main" id="{7141577F-5A82-6ABB-1A37-BD4B55627BFD}"/>
                  </a:ext>
                </a:extLst>
              </p:cNvPr>
              <p:cNvSpPr txBox="1"/>
              <p:nvPr/>
            </p:nvSpPr>
            <p:spPr>
              <a:xfrm>
                <a:off x="10079537" y="1414963"/>
                <a:ext cx="840999" cy="646331"/>
              </a:xfrm>
              <a:prstGeom prst="rect">
                <a:avLst/>
              </a:prstGeom>
              <a:noFill/>
            </p:spPr>
            <p:txBody>
              <a:bodyPr wrap="none" rtlCol="0">
                <a:spAutoFit/>
              </a:bodyPr>
              <a:lstStyle/>
              <a:p>
                <a:pPr algn="ctr"/>
                <a:r>
                  <a:rPr lang="en-US" dirty="0">
                    <a:solidFill>
                      <a:srgbClr val="FF8CD8"/>
                    </a:solidFill>
                  </a:rPr>
                  <a:t>sorted </a:t>
                </a:r>
              </a:p>
              <a:p>
                <a:pPr algn="ctr"/>
                <a:r>
                  <a:rPr lang="en-US" dirty="0">
                    <a:solidFill>
                      <a:srgbClr val="FF8CD8"/>
                    </a:solidFill>
                  </a:rPr>
                  <a:t>lists</a:t>
                </a:r>
              </a:p>
            </p:txBody>
          </p:sp>
        </p:grpSp>
        <p:sp>
          <p:nvSpPr>
            <p:cNvPr id="19" name="TextBox 18">
              <a:extLst>
                <a:ext uri="{FF2B5EF4-FFF2-40B4-BE49-F238E27FC236}">
                  <a16:creationId xmlns:a16="http://schemas.microsoft.com/office/drawing/2014/main" id="{70613CE6-4345-EAAB-EA57-5021451C169C}"/>
                </a:ext>
              </a:extLst>
            </p:cNvPr>
            <p:cNvSpPr txBox="1"/>
            <p:nvPr/>
          </p:nvSpPr>
          <p:spPr>
            <a:xfrm>
              <a:off x="10770937" y="3568181"/>
              <a:ext cx="555345" cy="369332"/>
            </a:xfrm>
            <a:prstGeom prst="rect">
              <a:avLst/>
            </a:prstGeom>
            <a:noFill/>
          </p:spPr>
          <p:txBody>
            <a:bodyPr wrap="none" rtlCol="0">
              <a:spAutoFit/>
            </a:bodyPr>
            <a:lstStyle/>
            <a:p>
              <a:pPr algn="ctr"/>
              <a:r>
                <a:rPr lang="en-US" dirty="0">
                  <a:solidFill>
                    <a:srgbClr val="56D72C"/>
                  </a:solidFill>
                </a:rPr>
                <a:t>sets</a:t>
              </a:r>
            </a:p>
          </p:txBody>
        </p:sp>
      </p:grpSp>
    </p:spTree>
    <p:extLst>
      <p:ext uri="{BB962C8B-B14F-4D97-AF65-F5344CB8AC3E}">
        <p14:creationId xmlns:p14="http://schemas.microsoft.com/office/powerpoint/2010/main" val="2869244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23</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5535488" cy="2494280"/>
        </p:xfrm>
        <a:graphic>
          <a:graphicData uri="http://schemas.openxmlformats.org/drawingml/2006/table">
            <a:tbl>
              <a:tblPr firstRow="1" bandRow="1">
                <a:tableStyleId>{5C22544A-7EE6-4342-B048-85BDC9FD1C3A}</a:tableStyleId>
              </a:tblPr>
              <a:tblGrid>
                <a:gridCol w="1377590">
                  <a:extLst>
                    <a:ext uri="{9D8B030D-6E8A-4147-A177-3AD203B41FA5}">
                      <a16:colId xmlns:a16="http://schemas.microsoft.com/office/drawing/2014/main" val="2060215517"/>
                    </a:ext>
                  </a:extLst>
                </a:gridCol>
                <a:gridCol w="1587561">
                  <a:extLst>
                    <a:ext uri="{9D8B030D-6E8A-4147-A177-3AD203B41FA5}">
                      <a16:colId xmlns:a16="http://schemas.microsoft.com/office/drawing/2014/main" val="3200531112"/>
                    </a:ext>
                  </a:extLst>
                </a:gridCol>
                <a:gridCol w="2570337">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bg2">
                              <a:lumMod val="25000"/>
                            </a:schemeClr>
                          </a:solidFill>
                        </a:rPr>
                        <a:t>Name</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bg2">
                              <a:lumMod val="25000"/>
                            </a:schemeClr>
                          </a:solidFill>
                        </a:rPr>
                        <a:t>T</a:t>
                      </a:r>
                      <a:r>
                        <a:rPr lang="en-CH">
                          <a:solidFill>
                            <a:schemeClr val="bg2">
                              <a:lumMod val="25000"/>
                            </a:schemeClr>
                          </a:solidFill>
                        </a:rPr>
                        <a:t>ime increase</a:t>
                      </a:r>
                      <a:r>
                        <a:rPr lang="en-US" dirty="0">
                          <a:solidFill>
                            <a:schemeClr val="bg2">
                              <a:lumMod val="25000"/>
                            </a:schemeClr>
                          </a:solidFill>
                        </a:rPr>
                        <a:t>,</a:t>
                      </a:r>
                      <a:r>
                        <a:rPr lang="en-CH">
                          <a:solidFill>
                            <a:schemeClr val="bg2">
                              <a:lumMod val="25000"/>
                            </a:schemeClr>
                          </a:solidFill>
                        </a:rPr>
                        <a:t> </a:t>
                      </a:r>
                      <a:r>
                        <a:rPr lang="en-US" dirty="0">
                          <a:solidFill>
                            <a:schemeClr val="bg2">
                              <a:lumMod val="25000"/>
                            </a:schemeClr>
                          </a:solidFill>
                        </a:rPr>
                        <a:t>when</a:t>
                      </a:r>
                      <a:r>
                        <a:rPr lang="en-CH">
                          <a:solidFill>
                            <a:schemeClr val="bg2">
                              <a:lumMod val="25000"/>
                            </a:schemeClr>
                          </a:solidFill>
                        </a:rPr>
                        <a:t> </a:t>
                      </a:r>
                      <a:r>
                        <a:rPr lang="en-CH" dirty="0">
                          <a:solidFill>
                            <a:schemeClr val="bg2">
                              <a:lumMod val="25000"/>
                            </a:schemeClr>
                          </a:solidFill>
                        </a:rPr>
                        <a:t>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153400" y="464846"/>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grpSp>
        <p:nvGrpSpPr>
          <p:cNvPr id="3" name="Group 2">
            <a:extLst>
              <a:ext uri="{FF2B5EF4-FFF2-40B4-BE49-F238E27FC236}">
                <a16:creationId xmlns:a16="http://schemas.microsoft.com/office/drawing/2014/main" id="{CCDBC1F2-9CC9-46EA-C1B2-D5ECA3F05417}"/>
              </a:ext>
            </a:extLst>
          </p:cNvPr>
          <p:cNvGrpSpPr/>
          <p:nvPr/>
        </p:nvGrpSpPr>
        <p:grpSpPr>
          <a:xfrm>
            <a:off x="6744072" y="1700808"/>
            <a:ext cx="4582210" cy="4464496"/>
            <a:chOff x="6744072" y="1700808"/>
            <a:chExt cx="4582210" cy="4464496"/>
          </a:xfrm>
        </p:grpSpPr>
        <p:grpSp>
          <p:nvGrpSpPr>
            <p:cNvPr id="7" name="Group 6">
              <a:extLst>
                <a:ext uri="{FF2B5EF4-FFF2-40B4-BE49-F238E27FC236}">
                  <a16:creationId xmlns:a16="http://schemas.microsoft.com/office/drawing/2014/main" id="{473BCE9B-610A-38E0-BA53-EB11EDB9DA4B}"/>
                </a:ext>
              </a:extLst>
            </p:cNvPr>
            <p:cNvGrpSpPr/>
            <p:nvPr/>
          </p:nvGrpSpPr>
          <p:grpSpPr>
            <a:xfrm>
              <a:off x="6744072" y="1700808"/>
              <a:ext cx="4464496" cy="4464496"/>
              <a:chOff x="6744072" y="1414963"/>
              <a:chExt cx="4464496" cy="4464496"/>
            </a:xfrm>
          </p:grpSpPr>
          <p:pic>
            <p:nvPicPr>
              <p:cNvPr id="11" name="Picture 4" descr="Big O notation- What is it good for? – The Craft of Coding">
                <a:extLst>
                  <a:ext uri="{FF2B5EF4-FFF2-40B4-BE49-F238E27FC236}">
                    <a16:creationId xmlns:a16="http://schemas.microsoft.com/office/drawing/2014/main" id="{DD8ADA2C-A5DA-609E-BFB6-313ED507A4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44072" y="1626621"/>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93BC0EAA-4E57-1089-234D-03C1E26BFE91}"/>
                  </a:ext>
                </a:extLst>
              </p:cNvPr>
              <p:cNvSpPr txBox="1"/>
              <p:nvPr/>
            </p:nvSpPr>
            <p:spPr>
              <a:xfrm>
                <a:off x="8800082" y="1626621"/>
                <a:ext cx="1182118" cy="369332"/>
              </a:xfrm>
              <a:prstGeom prst="rect">
                <a:avLst/>
              </a:prstGeom>
              <a:noFill/>
            </p:spPr>
            <p:txBody>
              <a:bodyPr wrap="none" rtlCol="0">
                <a:spAutoFit/>
              </a:bodyPr>
              <a:lstStyle/>
              <a:p>
                <a:r>
                  <a:rPr lang="en-US" dirty="0">
                    <a:solidFill>
                      <a:srgbClr val="FF8B00"/>
                    </a:solidFill>
                  </a:rPr>
                  <a:t>2 for loops</a:t>
                </a:r>
              </a:p>
            </p:txBody>
          </p:sp>
          <p:sp>
            <p:nvSpPr>
              <p:cNvPr id="13" name="TextBox 12">
                <a:extLst>
                  <a:ext uri="{FF2B5EF4-FFF2-40B4-BE49-F238E27FC236}">
                    <a16:creationId xmlns:a16="http://schemas.microsoft.com/office/drawing/2014/main" id="{20DB249A-EB52-7725-9F81-9FAF692BF43F}"/>
                  </a:ext>
                </a:extLst>
              </p:cNvPr>
              <p:cNvSpPr txBox="1"/>
              <p:nvPr/>
            </p:nvSpPr>
            <p:spPr>
              <a:xfrm>
                <a:off x="10079537" y="1414963"/>
                <a:ext cx="840999" cy="646331"/>
              </a:xfrm>
              <a:prstGeom prst="rect">
                <a:avLst/>
              </a:prstGeom>
              <a:noFill/>
            </p:spPr>
            <p:txBody>
              <a:bodyPr wrap="none" rtlCol="0">
                <a:spAutoFit/>
              </a:bodyPr>
              <a:lstStyle/>
              <a:p>
                <a:pPr algn="ctr"/>
                <a:r>
                  <a:rPr lang="en-US" dirty="0">
                    <a:solidFill>
                      <a:srgbClr val="FF8CD8"/>
                    </a:solidFill>
                  </a:rPr>
                  <a:t>sorted </a:t>
                </a:r>
              </a:p>
              <a:p>
                <a:pPr algn="ctr"/>
                <a:r>
                  <a:rPr lang="en-US" dirty="0">
                    <a:solidFill>
                      <a:srgbClr val="FF8CD8"/>
                    </a:solidFill>
                  </a:rPr>
                  <a:t>lists</a:t>
                </a:r>
              </a:p>
            </p:txBody>
          </p:sp>
        </p:grpSp>
        <p:sp>
          <p:nvSpPr>
            <p:cNvPr id="10" name="TextBox 9">
              <a:extLst>
                <a:ext uri="{FF2B5EF4-FFF2-40B4-BE49-F238E27FC236}">
                  <a16:creationId xmlns:a16="http://schemas.microsoft.com/office/drawing/2014/main" id="{91F8940C-14CE-C5E9-F0BB-D2692A5C3A65}"/>
                </a:ext>
              </a:extLst>
            </p:cNvPr>
            <p:cNvSpPr txBox="1"/>
            <p:nvPr/>
          </p:nvSpPr>
          <p:spPr>
            <a:xfrm>
              <a:off x="10770937" y="3568181"/>
              <a:ext cx="555345" cy="369332"/>
            </a:xfrm>
            <a:prstGeom prst="rect">
              <a:avLst/>
            </a:prstGeom>
            <a:noFill/>
          </p:spPr>
          <p:txBody>
            <a:bodyPr wrap="none" rtlCol="0">
              <a:spAutoFit/>
            </a:bodyPr>
            <a:lstStyle/>
            <a:p>
              <a:pPr algn="ctr"/>
              <a:r>
                <a:rPr lang="en-US" dirty="0">
                  <a:solidFill>
                    <a:srgbClr val="56D72C"/>
                  </a:solidFill>
                </a:rPr>
                <a:t>sets</a:t>
              </a:r>
            </a:p>
          </p:txBody>
        </p:sp>
      </p:grpSp>
    </p:spTree>
    <p:extLst>
      <p:ext uri="{BB962C8B-B14F-4D97-AF65-F5344CB8AC3E}">
        <p14:creationId xmlns:p14="http://schemas.microsoft.com/office/powerpoint/2010/main" val="39191073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24</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5535488" cy="2494280"/>
        </p:xfrm>
        <a:graphic>
          <a:graphicData uri="http://schemas.openxmlformats.org/drawingml/2006/table">
            <a:tbl>
              <a:tblPr firstRow="1" bandRow="1">
                <a:tableStyleId>{5C22544A-7EE6-4342-B048-85BDC9FD1C3A}</a:tableStyleId>
              </a:tblPr>
              <a:tblGrid>
                <a:gridCol w="1377590">
                  <a:extLst>
                    <a:ext uri="{9D8B030D-6E8A-4147-A177-3AD203B41FA5}">
                      <a16:colId xmlns:a16="http://schemas.microsoft.com/office/drawing/2014/main" val="2060215517"/>
                    </a:ext>
                  </a:extLst>
                </a:gridCol>
                <a:gridCol w="1587561">
                  <a:extLst>
                    <a:ext uri="{9D8B030D-6E8A-4147-A177-3AD203B41FA5}">
                      <a16:colId xmlns:a16="http://schemas.microsoft.com/office/drawing/2014/main" val="3200531112"/>
                    </a:ext>
                  </a:extLst>
                </a:gridCol>
                <a:gridCol w="2570337">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bg2">
                              <a:lumMod val="25000"/>
                            </a:schemeClr>
                          </a:solidFill>
                        </a:rPr>
                        <a:t>Name</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bg2">
                              <a:lumMod val="25000"/>
                            </a:schemeClr>
                          </a:solidFill>
                        </a:rPr>
                        <a:t>T</a:t>
                      </a:r>
                      <a:r>
                        <a:rPr lang="en-CH">
                          <a:solidFill>
                            <a:schemeClr val="bg2">
                              <a:lumMod val="25000"/>
                            </a:schemeClr>
                          </a:solidFill>
                        </a:rPr>
                        <a:t>ime increase</a:t>
                      </a:r>
                      <a:r>
                        <a:rPr lang="en-US" dirty="0">
                          <a:solidFill>
                            <a:schemeClr val="bg2">
                              <a:lumMod val="25000"/>
                            </a:schemeClr>
                          </a:solidFill>
                        </a:rPr>
                        <a:t>,</a:t>
                      </a:r>
                      <a:r>
                        <a:rPr lang="en-CH">
                          <a:solidFill>
                            <a:schemeClr val="bg2">
                              <a:lumMod val="25000"/>
                            </a:schemeClr>
                          </a:solidFill>
                        </a:rPr>
                        <a:t> </a:t>
                      </a:r>
                      <a:r>
                        <a:rPr lang="en-US" dirty="0">
                          <a:solidFill>
                            <a:schemeClr val="bg2">
                              <a:lumMod val="25000"/>
                            </a:schemeClr>
                          </a:solidFill>
                        </a:rPr>
                        <a:t>when</a:t>
                      </a:r>
                      <a:r>
                        <a:rPr lang="en-CH">
                          <a:solidFill>
                            <a:schemeClr val="bg2">
                              <a:lumMod val="25000"/>
                            </a:schemeClr>
                          </a:solidFill>
                        </a:rPr>
                        <a:t> </a:t>
                      </a:r>
                      <a:r>
                        <a:rPr lang="en-CH" dirty="0">
                          <a:solidFill>
                            <a:schemeClr val="bg2">
                              <a:lumMod val="25000"/>
                            </a:schemeClr>
                          </a:solidFill>
                        </a:rPr>
                        <a:t>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153400" y="464846"/>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graphicFrame>
        <p:nvGraphicFramePr>
          <p:cNvPr id="14" name="Table 13">
            <a:extLst>
              <a:ext uri="{FF2B5EF4-FFF2-40B4-BE49-F238E27FC236}">
                <a16:creationId xmlns:a16="http://schemas.microsoft.com/office/drawing/2014/main" id="{C090ED2C-2344-A0D6-5F28-30BBB1082C40}"/>
              </a:ext>
            </a:extLst>
          </p:cNvPr>
          <p:cNvGraphicFramePr>
            <a:graphicFrameLocks noGrp="1"/>
          </p:cNvGraphicFramePr>
          <p:nvPr/>
        </p:nvGraphicFramePr>
        <p:xfrm>
          <a:off x="751384" y="3957955"/>
          <a:ext cx="5535488" cy="2261020"/>
        </p:xfrm>
        <a:graphic>
          <a:graphicData uri="http://schemas.openxmlformats.org/drawingml/2006/table">
            <a:tbl>
              <a:tblPr firstRow="1" bandRow="1">
                <a:tableStyleId>{5C22544A-7EE6-4342-B048-85BDC9FD1C3A}</a:tableStyleId>
              </a:tblPr>
              <a:tblGrid>
                <a:gridCol w="1384176">
                  <a:extLst>
                    <a:ext uri="{9D8B030D-6E8A-4147-A177-3AD203B41FA5}">
                      <a16:colId xmlns:a16="http://schemas.microsoft.com/office/drawing/2014/main" val="2060215517"/>
                    </a:ext>
                  </a:extLst>
                </a:gridCol>
                <a:gridCol w="4151312">
                  <a:extLst>
                    <a:ext uri="{9D8B030D-6E8A-4147-A177-3AD203B41FA5}">
                      <a16:colId xmlns:a16="http://schemas.microsoft.com/office/drawing/2014/main" val="3738325131"/>
                    </a:ext>
                  </a:extLst>
                </a:gridCol>
              </a:tblGrid>
              <a:tr h="411900">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solidFill>
                            <a:schemeClr val="bg2">
                              <a:lumMod val="25000"/>
                            </a:schemeClr>
                          </a:solidFill>
                        </a:rPr>
                        <a:t>Operation on lists that scales this way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D0D5"/>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D0D5"/>
                    </a:solid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D0D5"/>
                    </a:solid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D0D5"/>
                    </a:solid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D0D5"/>
                    </a:solidFill>
                  </a:tcPr>
                </a:tc>
                <a:extLst>
                  <a:ext uri="{0D108BD9-81ED-4DB2-BD59-A6C34878D82A}">
                    <a16:rowId xmlns:a16="http://schemas.microsoft.com/office/drawing/2014/main" val="3522769138"/>
                  </a:ext>
                </a:extLst>
              </a:tr>
              <a:tr h="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D0D5"/>
                    </a:solidFill>
                  </a:tcPr>
                </a:tc>
                <a:extLst>
                  <a:ext uri="{0D108BD9-81ED-4DB2-BD59-A6C34878D82A}">
                    <a16:rowId xmlns:a16="http://schemas.microsoft.com/office/drawing/2014/main" val="1821720873"/>
                  </a:ext>
                </a:extLst>
              </a:tr>
            </a:tbl>
          </a:graphicData>
        </a:graphic>
      </p:graphicFrame>
      <p:grpSp>
        <p:nvGrpSpPr>
          <p:cNvPr id="3" name="Group 2">
            <a:extLst>
              <a:ext uri="{FF2B5EF4-FFF2-40B4-BE49-F238E27FC236}">
                <a16:creationId xmlns:a16="http://schemas.microsoft.com/office/drawing/2014/main" id="{B9423A20-28C6-BF83-A866-6814D828DD08}"/>
              </a:ext>
            </a:extLst>
          </p:cNvPr>
          <p:cNvGrpSpPr/>
          <p:nvPr/>
        </p:nvGrpSpPr>
        <p:grpSpPr>
          <a:xfrm>
            <a:off x="6744072" y="1700808"/>
            <a:ext cx="4582210" cy="4464496"/>
            <a:chOff x="6744072" y="1700808"/>
            <a:chExt cx="4582210" cy="4464496"/>
          </a:xfrm>
        </p:grpSpPr>
        <p:grpSp>
          <p:nvGrpSpPr>
            <p:cNvPr id="7" name="Group 6">
              <a:extLst>
                <a:ext uri="{FF2B5EF4-FFF2-40B4-BE49-F238E27FC236}">
                  <a16:creationId xmlns:a16="http://schemas.microsoft.com/office/drawing/2014/main" id="{93088FFA-D608-51B4-AB6E-8A25628AF092}"/>
                </a:ext>
              </a:extLst>
            </p:cNvPr>
            <p:cNvGrpSpPr/>
            <p:nvPr/>
          </p:nvGrpSpPr>
          <p:grpSpPr>
            <a:xfrm>
              <a:off x="6744072" y="1700808"/>
              <a:ext cx="4464496" cy="4464496"/>
              <a:chOff x="6744072" y="1414963"/>
              <a:chExt cx="4464496" cy="4464496"/>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44072" y="1626621"/>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65D50FD4-E596-C3ED-F9CF-E27E4E9CF79E}"/>
                  </a:ext>
                </a:extLst>
              </p:cNvPr>
              <p:cNvSpPr txBox="1"/>
              <p:nvPr/>
            </p:nvSpPr>
            <p:spPr>
              <a:xfrm>
                <a:off x="8800082" y="1626621"/>
                <a:ext cx="1182118" cy="369332"/>
              </a:xfrm>
              <a:prstGeom prst="rect">
                <a:avLst/>
              </a:prstGeom>
              <a:noFill/>
            </p:spPr>
            <p:txBody>
              <a:bodyPr wrap="none" rtlCol="0">
                <a:spAutoFit/>
              </a:bodyPr>
              <a:lstStyle/>
              <a:p>
                <a:r>
                  <a:rPr lang="en-US" dirty="0">
                    <a:solidFill>
                      <a:srgbClr val="FF8B00"/>
                    </a:solidFill>
                  </a:rPr>
                  <a:t>2 for loops</a:t>
                </a:r>
              </a:p>
            </p:txBody>
          </p:sp>
          <p:sp>
            <p:nvSpPr>
              <p:cNvPr id="13" name="TextBox 12">
                <a:extLst>
                  <a:ext uri="{FF2B5EF4-FFF2-40B4-BE49-F238E27FC236}">
                    <a16:creationId xmlns:a16="http://schemas.microsoft.com/office/drawing/2014/main" id="{0A337F88-90D8-11BD-5E89-232A61DA2501}"/>
                  </a:ext>
                </a:extLst>
              </p:cNvPr>
              <p:cNvSpPr txBox="1"/>
              <p:nvPr/>
            </p:nvSpPr>
            <p:spPr>
              <a:xfrm>
                <a:off x="10079537" y="1414963"/>
                <a:ext cx="840999" cy="646331"/>
              </a:xfrm>
              <a:prstGeom prst="rect">
                <a:avLst/>
              </a:prstGeom>
              <a:noFill/>
            </p:spPr>
            <p:txBody>
              <a:bodyPr wrap="none" rtlCol="0">
                <a:spAutoFit/>
              </a:bodyPr>
              <a:lstStyle/>
              <a:p>
                <a:pPr algn="ctr"/>
                <a:r>
                  <a:rPr lang="en-US" dirty="0">
                    <a:solidFill>
                      <a:srgbClr val="FF8CD8"/>
                    </a:solidFill>
                  </a:rPr>
                  <a:t>sorted </a:t>
                </a:r>
              </a:p>
              <a:p>
                <a:pPr algn="ctr"/>
                <a:r>
                  <a:rPr lang="en-US" dirty="0">
                    <a:solidFill>
                      <a:srgbClr val="FF8CD8"/>
                    </a:solidFill>
                  </a:rPr>
                  <a:t>lists</a:t>
                </a:r>
              </a:p>
            </p:txBody>
          </p:sp>
        </p:grpSp>
        <p:sp>
          <p:nvSpPr>
            <p:cNvPr id="10" name="TextBox 9">
              <a:extLst>
                <a:ext uri="{FF2B5EF4-FFF2-40B4-BE49-F238E27FC236}">
                  <a16:creationId xmlns:a16="http://schemas.microsoft.com/office/drawing/2014/main" id="{D557332B-5D34-3851-53BD-51CDE997642E}"/>
                </a:ext>
              </a:extLst>
            </p:cNvPr>
            <p:cNvSpPr txBox="1"/>
            <p:nvPr/>
          </p:nvSpPr>
          <p:spPr>
            <a:xfrm>
              <a:off x="10770937" y="3568181"/>
              <a:ext cx="555345" cy="369332"/>
            </a:xfrm>
            <a:prstGeom prst="rect">
              <a:avLst/>
            </a:prstGeom>
            <a:noFill/>
          </p:spPr>
          <p:txBody>
            <a:bodyPr wrap="none" rtlCol="0">
              <a:spAutoFit/>
            </a:bodyPr>
            <a:lstStyle/>
            <a:p>
              <a:pPr algn="ctr"/>
              <a:r>
                <a:rPr lang="en-US" dirty="0">
                  <a:solidFill>
                    <a:srgbClr val="56D72C"/>
                  </a:solidFill>
                </a:rPr>
                <a:t>sets</a:t>
              </a:r>
            </a:p>
          </p:txBody>
        </p:sp>
      </p:grpSp>
    </p:spTree>
    <p:extLst>
      <p:ext uri="{BB962C8B-B14F-4D97-AF65-F5344CB8AC3E}">
        <p14:creationId xmlns:p14="http://schemas.microsoft.com/office/powerpoint/2010/main" val="1058694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25</a:t>
            </a:fld>
            <a:endParaRPr lang="en-US"/>
          </a:p>
        </p:txBody>
      </p:sp>
      <p:graphicFrame>
        <p:nvGraphicFramePr>
          <p:cNvPr id="3" name="Table 2">
            <a:extLst>
              <a:ext uri="{FF2B5EF4-FFF2-40B4-BE49-F238E27FC236}">
                <a16:creationId xmlns:a16="http://schemas.microsoft.com/office/drawing/2014/main" id="{32C67935-9913-31D2-B9EA-772349F67785}"/>
              </a:ext>
            </a:extLst>
          </p:cNvPr>
          <p:cNvGraphicFramePr>
            <a:graphicFrameLocks noGrp="1"/>
          </p:cNvGraphicFramePr>
          <p:nvPr>
            <p:extLst>
              <p:ext uri="{D42A27DB-BD31-4B8C-83A1-F6EECF244321}">
                <p14:modId xmlns:p14="http://schemas.microsoft.com/office/powerpoint/2010/main" val="2907053222"/>
              </p:ext>
            </p:extLst>
          </p:nvPr>
        </p:nvGraphicFramePr>
        <p:xfrm>
          <a:off x="695400" y="1268760"/>
          <a:ext cx="10658400" cy="3037840"/>
        </p:xfrm>
        <a:graphic>
          <a:graphicData uri="http://schemas.openxmlformats.org/drawingml/2006/table">
            <a:tbl>
              <a:tblPr firstRow="1" bandRow="1">
                <a:tableStyleId>{5C22544A-7EE6-4342-B048-85BDC9FD1C3A}</a:tableStyleId>
              </a:tblPr>
              <a:tblGrid>
                <a:gridCol w="1811402">
                  <a:extLst>
                    <a:ext uri="{9D8B030D-6E8A-4147-A177-3AD203B41FA5}">
                      <a16:colId xmlns:a16="http://schemas.microsoft.com/office/drawing/2014/main" val="2060215517"/>
                    </a:ext>
                  </a:extLst>
                </a:gridCol>
                <a:gridCol w="2087492">
                  <a:extLst>
                    <a:ext uri="{9D8B030D-6E8A-4147-A177-3AD203B41FA5}">
                      <a16:colId xmlns:a16="http://schemas.microsoft.com/office/drawing/2014/main" val="3200531112"/>
                    </a:ext>
                  </a:extLst>
                </a:gridCol>
                <a:gridCol w="2365802">
                  <a:extLst>
                    <a:ext uri="{9D8B030D-6E8A-4147-A177-3AD203B41FA5}">
                      <a16:colId xmlns:a16="http://schemas.microsoft.com/office/drawing/2014/main" val="1401730132"/>
                    </a:ext>
                  </a:extLst>
                </a:gridCol>
                <a:gridCol w="4393704">
                  <a:extLst>
                    <a:ext uri="{9D8B030D-6E8A-4147-A177-3AD203B41FA5}">
                      <a16:colId xmlns:a16="http://schemas.microsoft.com/office/drawing/2014/main" val="4244322878"/>
                    </a:ext>
                  </a:extLst>
                </a:gridCol>
              </a:tblGrid>
              <a:tr h="0">
                <a:tc>
                  <a:txBody>
                    <a:bodyPr/>
                    <a:lstStyle/>
                    <a:p>
                      <a:pPr algn="ctr"/>
                      <a:r>
                        <a:rPr lang="en-US" dirty="0">
                          <a:solidFill>
                            <a:schemeClr val="tx1">
                              <a:lumMod val="85000"/>
                              <a:lumOff val="15000"/>
                            </a:schemeClr>
                          </a:solidFill>
                        </a:rPr>
                        <a:t>B</a:t>
                      </a:r>
                      <a:r>
                        <a:rPr lang="en-CH" dirty="0">
                          <a:solidFill>
                            <a:schemeClr val="tx1">
                              <a:lumMod val="85000"/>
                              <a:lumOff val="15000"/>
                            </a:schemeClr>
                          </a:solidFill>
                        </a:rPr>
                        <a:t>ig-O class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lumMod val="85000"/>
                              <a:lumOff val="15000"/>
                            </a:schemeClr>
                          </a:solidFill>
                        </a:rPr>
                        <a:t>Name</a:t>
                      </a:r>
                      <a:endParaRPr lang="en-CH" dirty="0">
                        <a:solidFill>
                          <a:schemeClr val="tx1">
                            <a:lumMod val="85000"/>
                            <a:lumOff val="15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lumMod val="85000"/>
                              <a:lumOff val="15000"/>
                            </a:schemeClr>
                          </a:solidFill>
                        </a:rPr>
                        <a:t>T</a:t>
                      </a:r>
                      <a:r>
                        <a:rPr lang="en-CH">
                          <a:solidFill>
                            <a:schemeClr val="tx1">
                              <a:lumMod val="85000"/>
                              <a:lumOff val="15000"/>
                            </a:schemeClr>
                          </a:solidFill>
                        </a:rPr>
                        <a:t>ime increase</a:t>
                      </a:r>
                      <a:r>
                        <a:rPr lang="en-US" dirty="0">
                          <a:solidFill>
                            <a:schemeClr val="tx1">
                              <a:lumMod val="85000"/>
                              <a:lumOff val="15000"/>
                            </a:schemeClr>
                          </a:solidFill>
                        </a:rPr>
                        <a:t>,</a:t>
                      </a:r>
                      <a:r>
                        <a:rPr lang="en-CH">
                          <a:solidFill>
                            <a:schemeClr val="tx1">
                              <a:lumMod val="85000"/>
                              <a:lumOff val="15000"/>
                            </a:schemeClr>
                          </a:solidFill>
                        </a:rPr>
                        <a:t> </a:t>
                      </a:r>
                      <a:r>
                        <a:rPr lang="en-US" dirty="0">
                          <a:solidFill>
                            <a:schemeClr val="tx1">
                              <a:lumMod val="85000"/>
                              <a:lumOff val="15000"/>
                            </a:schemeClr>
                          </a:solidFill>
                        </a:rPr>
                        <a:t>when</a:t>
                      </a:r>
                      <a:r>
                        <a:rPr lang="en-CH">
                          <a:solidFill>
                            <a:schemeClr val="tx1">
                              <a:lumMod val="85000"/>
                              <a:lumOff val="15000"/>
                            </a:schemeClr>
                          </a:solidFill>
                        </a:rPr>
                        <a:t> </a:t>
                      </a:r>
                      <a:r>
                        <a:rPr lang="en-CH" dirty="0">
                          <a:solidFill>
                            <a:schemeClr val="tx1">
                              <a:lumMod val="85000"/>
                              <a:lumOff val="15000"/>
                            </a:schemeClr>
                          </a:solidFill>
                        </a:rPr>
                        <a:t>data increases 10x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solidFill>
                            <a:schemeClr val="tx1">
                              <a:lumMod val="85000"/>
                              <a:lumOff val="15000"/>
                            </a:schemeClr>
                          </a:solidFill>
                        </a:rPr>
                        <a:t>Operation on lists that scales this way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16493350"/>
                  </a:ext>
                </a:extLst>
              </a:tr>
              <a:tr h="370840">
                <a:tc>
                  <a:txBody>
                    <a:bodyPr/>
                    <a:lstStyle/>
                    <a:p>
                      <a:pPr algn="ctr"/>
                      <a:r>
                        <a:rPr lang="en-CH" b="1" dirty="0">
                          <a:solidFill>
                            <a:srgbClr val="1F45FF"/>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constant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1x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Getting first element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F1D9"/>
                    </a:solidFill>
                  </a:tcPr>
                </a:tc>
                <a:extLst>
                  <a:ext uri="{0D108BD9-81ED-4DB2-BD59-A6C34878D82A}">
                    <a16:rowId xmlns:a16="http://schemas.microsoft.com/office/drawing/2014/main" val="1390070366"/>
                  </a:ext>
                </a:extLst>
              </a:tr>
              <a:tr h="370840">
                <a:tc>
                  <a:txBody>
                    <a:bodyPr/>
                    <a:lstStyle/>
                    <a:p>
                      <a:pPr algn="ctr"/>
                      <a:r>
                        <a:rPr lang="en-CH" b="1" dirty="0">
                          <a:solidFill>
                            <a:srgbClr val="56D72C"/>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linear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10x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Summing data in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F1D9"/>
                    </a:solidFill>
                  </a:tcPr>
                </a:tc>
                <a:extLst>
                  <a:ext uri="{0D108BD9-81ED-4DB2-BD59-A6C34878D82A}">
                    <a16:rowId xmlns:a16="http://schemas.microsoft.com/office/drawing/2014/main" val="1897992344"/>
                  </a:ext>
                </a:extLst>
              </a:tr>
              <a:tr h="370840">
                <a:tc>
                  <a:txBody>
                    <a:bodyPr/>
                    <a:lstStyle/>
                    <a:p>
                      <a:pPr algn="ctr"/>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quadratic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100x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dirty="0"/>
                        <a:t>Computing the distance between all </a:t>
                      </a:r>
                      <a:r>
                        <a:rPr lang="en-CH"/>
                        <a:t>pairs o</a:t>
                      </a:r>
                      <a:r>
                        <a:rPr lang="en-US" dirty="0"/>
                        <a:t>f</a:t>
                      </a:r>
                      <a:r>
                        <a:rPr lang="en-CH"/>
                        <a:t> </a:t>
                      </a:r>
                      <a:r>
                        <a:rPr lang="en-CH" dirty="0"/>
                        <a:t>elements in the </a:t>
                      </a:r>
                      <a:r>
                        <a:rPr lang="en-CH"/>
                        <a:t>list </a:t>
                      </a:r>
                      <a:br>
                        <a:rPr lang="en-US" dirty="0"/>
                      </a:br>
                      <a:r>
                        <a:rPr lang="en-CH"/>
                        <a:t>(</a:t>
                      </a:r>
                      <a:r>
                        <a:rPr lang="en-CH" dirty="0"/>
                        <a:t>double for-loop through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F1D9"/>
                    </a:solidFill>
                  </a:tcPr>
                </a:tc>
                <a:extLst>
                  <a:ext uri="{0D108BD9-81ED-4DB2-BD59-A6C34878D82A}">
                    <a16:rowId xmlns:a16="http://schemas.microsoft.com/office/drawing/2014/main" val="667025948"/>
                  </a:ext>
                </a:extLst>
              </a:tr>
              <a:tr h="370840">
                <a:tc>
                  <a:txBody>
                    <a:bodyPr/>
                    <a:lstStyle/>
                    <a:p>
                      <a:pPr algn="ctr"/>
                      <a:r>
                        <a:rPr lang="en-CH" b="1" dirty="0">
                          <a:solidFill>
                            <a:srgbClr val="FF8CD8"/>
                          </a:solidFill>
                        </a:rPr>
                        <a:t>O(n * log 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linearithmic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~10-20x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Sorting the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F1D9"/>
                    </a:solidFill>
                  </a:tcPr>
                </a:tc>
                <a:extLst>
                  <a:ext uri="{0D108BD9-81ED-4DB2-BD59-A6C34878D82A}">
                    <a16:rowId xmlns:a16="http://schemas.microsoft.com/office/drawing/2014/main" val="3522769138"/>
                  </a:ext>
                </a:extLst>
              </a:tr>
              <a:tr h="370840">
                <a:tc>
                  <a:txBody>
                    <a:bodyPr/>
                    <a:lstStyle/>
                    <a:p>
                      <a:pPr algn="ctr"/>
                      <a:r>
                        <a:rPr lang="en-CH" b="1" dirty="0">
                          <a:solidFill>
                            <a:srgbClr val="0092FF"/>
                          </a:solidFill>
                        </a:rPr>
                        <a:t>O(log 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logarithmic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~1-2x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Searching an element in a sorted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F1D9"/>
                    </a:solidFill>
                  </a:tcPr>
                </a:tc>
                <a:extLst>
                  <a:ext uri="{0D108BD9-81ED-4DB2-BD59-A6C34878D82A}">
                    <a16:rowId xmlns:a16="http://schemas.microsoft.com/office/drawing/2014/main" val="1821720873"/>
                  </a:ext>
                </a:extLst>
              </a:tr>
            </a:tbl>
          </a:graphicData>
        </a:graphic>
      </p:graphicFrame>
    </p:spTree>
    <p:extLst>
      <p:ext uri="{BB962C8B-B14F-4D97-AF65-F5344CB8AC3E}">
        <p14:creationId xmlns:p14="http://schemas.microsoft.com/office/powerpoint/2010/main" val="34796415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26</a:t>
            </a:fld>
            <a:endParaRPr lang="en-US"/>
          </a:p>
        </p:txBody>
      </p:sp>
      <p:graphicFrame>
        <p:nvGraphicFramePr>
          <p:cNvPr id="3" name="Table 2">
            <a:extLst>
              <a:ext uri="{FF2B5EF4-FFF2-40B4-BE49-F238E27FC236}">
                <a16:creationId xmlns:a16="http://schemas.microsoft.com/office/drawing/2014/main" id="{32C67935-9913-31D2-B9EA-772349F67785}"/>
              </a:ext>
            </a:extLst>
          </p:cNvPr>
          <p:cNvGraphicFramePr>
            <a:graphicFrameLocks noGrp="1"/>
          </p:cNvGraphicFramePr>
          <p:nvPr>
            <p:extLst>
              <p:ext uri="{D42A27DB-BD31-4B8C-83A1-F6EECF244321}">
                <p14:modId xmlns:p14="http://schemas.microsoft.com/office/powerpoint/2010/main" val="3480940900"/>
              </p:ext>
            </p:extLst>
          </p:nvPr>
        </p:nvGraphicFramePr>
        <p:xfrm>
          <a:off x="263352" y="1098693"/>
          <a:ext cx="11449272" cy="2763520"/>
        </p:xfrm>
        <a:graphic>
          <a:graphicData uri="http://schemas.openxmlformats.org/drawingml/2006/table">
            <a:tbl>
              <a:tblPr firstRow="1" bandRow="1">
                <a:tableStyleId>{5C22544A-7EE6-4342-B048-85BDC9FD1C3A}</a:tableStyleId>
              </a:tblPr>
              <a:tblGrid>
                <a:gridCol w="1431012">
                  <a:extLst>
                    <a:ext uri="{9D8B030D-6E8A-4147-A177-3AD203B41FA5}">
                      <a16:colId xmlns:a16="http://schemas.microsoft.com/office/drawing/2014/main" val="2060215517"/>
                    </a:ext>
                  </a:extLst>
                </a:gridCol>
                <a:gridCol w="1442934">
                  <a:extLst>
                    <a:ext uri="{9D8B030D-6E8A-4147-A177-3AD203B41FA5}">
                      <a16:colId xmlns:a16="http://schemas.microsoft.com/office/drawing/2014/main" val="3200531112"/>
                    </a:ext>
                  </a:extLst>
                </a:gridCol>
                <a:gridCol w="2626676">
                  <a:extLst>
                    <a:ext uri="{9D8B030D-6E8A-4147-A177-3AD203B41FA5}">
                      <a16:colId xmlns:a16="http://schemas.microsoft.com/office/drawing/2014/main" val="1401730132"/>
                    </a:ext>
                  </a:extLst>
                </a:gridCol>
                <a:gridCol w="5948650">
                  <a:extLst>
                    <a:ext uri="{9D8B030D-6E8A-4147-A177-3AD203B41FA5}">
                      <a16:colId xmlns:a16="http://schemas.microsoft.com/office/drawing/2014/main" val="4244322878"/>
                    </a:ext>
                  </a:extLst>
                </a:gridCol>
              </a:tblGrid>
              <a:tr h="0">
                <a:tc>
                  <a:txBody>
                    <a:bodyPr/>
                    <a:lstStyle/>
                    <a:p>
                      <a:pPr algn="ctr"/>
                      <a:r>
                        <a:rPr lang="en-US" dirty="0">
                          <a:solidFill>
                            <a:schemeClr val="tx1">
                              <a:lumMod val="85000"/>
                              <a:lumOff val="15000"/>
                            </a:schemeClr>
                          </a:solidFill>
                        </a:rPr>
                        <a:t>B</a:t>
                      </a:r>
                      <a:r>
                        <a:rPr lang="en-CH" dirty="0">
                          <a:solidFill>
                            <a:schemeClr val="tx1">
                              <a:lumMod val="85000"/>
                              <a:lumOff val="15000"/>
                            </a:schemeClr>
                          </a:solidFill>
                        </a:rPr>
                        <a:t>ig-O class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lumMod val="85000"/>
                              <a:lumOff val="15000"/>
                            </a:schemeClr>
                          </a:solidFill>
                        </a:rPr>
                        <a:t>Name</a:t>
                      </a:r>
                      <a:endParaRPr lang="en-CH" dirty="0">
                        <a:solidFill>
                          <a:schemeClr val="tx1">
                            <a:lumMod val="85000"/>
                            <a:lumOff val="15000"/>
                          </a:schemeClr>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lumMod val="85000"/>
                              <a:lumOff val="15000"/>
                            </a:schemeClr>
                          </a:solidFill>
                        </a:rPr>
                        <a:t>T</a:t>
                      </a:r>
                      <a:r>
                        <a:rPr lang="en-CH">
                          <a:solidFill>
                            <a:schemeClr val="tx1">
                              <a:lumMod val="85000"/>
                              <a:lumOff val="15000"/>
                            </a:schemeClr>
                          </a:solidFill>
                        </a:rPr>
                        <a:t>ime increase</a:t>
                      </a:r>
                      <a:r>
                        <a:rPr lang="en-US" dirty="0">
                          <a:solidFill>
                            <a:schemeClr val="tx1">
                              <a:lumMod val="85000"/>
                              <a:lumOff val="15000"/>
                            </a:schemeClr>
                          </a:solidFill>
                        </a:rPr>
                        <a:t>,</a:t>
                      </a:r>
                      <a:r>
                        <a:rPr lang="en-CH">
                          <a:solidFill>
                            <a:schemeClr val="tx1">
                              <a:lumMod val="85000"/>
                              <a:lumOff val="15000"/>
                            </a:schemeClr>
                          </a:solidFill>
                        </a:rPr>
                        <a:t> </a:t>
                      </a:r>
                      <a:r>
                        <a:rPr lang="en-US" dirty="0">
                          <a:solidFill>
                            <a:schemeClr val="tx1">
                              <a:lumMod val="85000"/>
                              <a:lumOff val="15000"/>
                            </a:schemeClr>
                          </a:solidFill>
                        </a:rPr>
                        <a:t>when</a:t>
                      </a:r>
                      <a:r>
                        <a:rPr lang="en-CH">
                          <a:solidFill>
                            <a:schemeClr val="tx1">
                              <a:lumMod val="85000"/>
                              <a:lumOff val="15000"/>
                            </a:schemeClr>
                          </a:solidFill>
                        </a:rPr>
                        <a:t> </a:t>
                      </a:r>
                      <a:r>
                        <a:rPr lang="en-CH" dirty="0">
                          <a:solidFill>
                            <a:schemeClr val="tx1">
                              <a:lumMod val="85000"/>
                              <a:lumOff val="15000"/>
                            </a:schemeClr>
                          </a:solidFill>
                        </a:rPr>
                        <a:t>data increases 10x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solidFill>
                            <a:schemeClr val="tx1">
                              <a:lumMod val="85000"/>
                              <a:lumOff val="15000"/>
                            </a:schemeClr>
                          </a:solidFill>
                        </a:rPr>
                        <a:t>Operation on lists that scales this way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16493350"/>
                  </a:ext>
                </a:extLst>
              </a:tr>
              <a:tr h="370840">
                <a:tc>
                  <a:txBody>
                    <a:bodyPr/>
                    <a:lstStyle/>
                    <a:p>
                      <a:pPr algn="ctr"/>
                      <a:r>
                        <a:rPr lang="en-CH" b="1" dirty="0">
                          <a:solidFill>
                            <a:srgbClr val="1F45FF"/>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constant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1x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Getting first element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F1D9"/>
                    </a:solidFill>
                  </a:tcPr>
                </a:tc>
                <a:extLst>
                  <a:ext uri="{0D108BD9-81ED-4DB2-BD59-A6C34878D82A}">
                    <a16:rowId xmlns:a16="http://schemas.microsoft.com/office/drawing/2014/main" val="1390070366"/>
                  </a:ext>
                </a:extLst>
              </a:tr>
              <a:tr h="370840">
                <a:tc>
                  <a:txBody>
                    <a:bodyPr/>
                    <a:lstStyle/>
                    <a:p>
                      <a:pPr algn="ctr"/>
                      <a:r>
                        <a:rPr lang="en-CH" b="1" dirty="0">
                          <a:solidFill>
                            <a:srgbClr val="56D72C"/>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linear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10x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Summing data in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F1D9"/>
                    </a:solidFill>
                  </a:tcPr>
                </a:tc>
                <a:extLst>
                  <a:ext uri="{0D108BD9-81ED-4DB2-BD59-A6C34878D82A}">
                    <a16:rowId xmlns:a16="http://schemas.microsoft.com/office/drawing/2014/main" val="1897992344"/>
                  </a:ext>
                </a:extLst>
              </a:tr>
              <a:tr h="370840">
                <a:tc>
                  <a:txBody>
                    <a:bodyPr/>
                    <a:lstStyle/>
                    <a:p>
                      <a:pPr algn="ctr"/>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quadratic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100x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dirty="0"/>
                        <a:t>Computing the distance between all </a:t>
                      </a:r>
                      <a:r>
                        <a:rPr lang="en-CH"/>
                        <a:t>pairs o</a:t>
                      </a:r>
                      <a:r>
                        <a:rPr lang="en-US" dirty="0"/>
                        <a:t>f</a:t>
                      </a:r>
                      <a:r>
                        <a:rPr lang="en-CH"/>
                        <a:t> </a:t>
                      </a:r>
                      <a:r>
                        <a:rPr lang="en-CH" dirty="0"/>
                        <a:t>elements in the </a:t>
                      </a:r>
                      <a:r>
                        <a:rPr lang="en-CH"/>
                        <a:t>list </a:t>
                      </a:r>
                      <a:r>
                        <a:rPr lang="en-US" dirty="0"/>
                        <a:t> </a:t>
                      </a:r>
                      <a:r>
                        <a:rPr lang="en-CH"/>
                        <a:t>(</a:t>
                      </a:r>
                      <a:r>
                        <a:rPr lang="en-CH" dirty="0"/>
                        <a:t>double for-loop through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F1D9"/>
                    </a:solidFill>
                  </a:tcPr>
                </a:tc>
                <a:extLst>
                  <a:ext uri="{0D108BD9-81ED-4DB2-BD59-A6C34878D82A}">
                    <a16:rowId xmlns:a16="http://schemas.microsoft.com/office/drawing/2014/main" val="667025948"/>
                  </a:ext>
                </a:extLst>
              </a:tr>
              <a:tr h="370840">
                <a:tc>
                  <a:txBody>
                    <a:bodyPr/>
                    <a:lstStyle/>
                    <a:p>
                      <a:pPr algn="ctr"/>
                      <a:r>
                        <a:rPr lang="en-CH" b="1" dirty="0">
                          <a:solidFill>
                            <a:srgbClr val="FF8CD8"/>
                          </a:solidFill>
                        </a:rPr>
                        <a:t>O(n * log 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linearithmic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~10-20x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Sorting the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F1D9"/>
                    </a:solidFill>
                  </a:tcPr>
                </a:tc>
                <a:extLst>
                  <a:ext uri="{0D108BD9-81ED-4DB2-BD59-A6C34878D82A}">
                    <a16:rowId xmlns:a16="http://schemas.microsoft.com/office/drawing/2014/main" val="3522769138"/>
                  </a:ext>
                </a:extLst>
              </a:tr>
              <a:tr h="370840">
                <a:tc>
                  <a:txBody>
                    <a:bodyPr/>
                    <a:lstStyle/>
                    <a:p>
                      <a:pPr algn="ctr"/>
                      <a:r>
                        <a:rPr lang="en-CH" b="1" dirty="0">
                          <a:solidFill>
                            <a:srgbClr val="0092FF"/>
                          </a:solidFill>
                        </a:rPr>
                        <a:t>O(log 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logarithmic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~1-2x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Searching an element in a sorted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F1D9"/>
                    </a:solidFill>
                  </a:tcPr>
                </a:tc>
                <a:extLst>
                  <a:ext uri="{0D108BD9-81ED-4DB2-BD59-A6C34878D82A}">
                    <a16:rowId xmlns:a16="http://schemas.microsoft.com/office/drawing/2014/main" val="1821720873"/>
                  </a:ext>
                </a:extLst>
              </a:tr>
            </a:tbl>
          </a:graphicData>
        </a:graphic>
      </p:graphicFrame>
      <p:sp>
        <p:nvSpPr>
          <p:cNvPr id="7" name="TextBox 6">
            <a:extLst>
              <a:ext uri="{FF2B5EF4-FFF2-40B4-BE49-F238E27FC236}">
                <a16:creationId xmlns:a16="http://schemas.microsoft.com/office/drawing/2014/main" id="{753ABC6F-8339-B86C-D899-8F331A06B4FE}"/>
              </a:ext>
            </a:extLst>
          </p:cNvPr>
          <p:cNvSpPr txBox="1"/>
          <p:nvPr/>
        </p:nvSpPr>
        <p:spPr>
          <a:xfrm>
            <a:off x="2484450" y="3995616"/>
            <a:ext cx="9722296" cy="1200329"/>
          </a:xfrm>
          <a:prstGeom prst="rect">
            <a:avLst/>
          </a:prstGeom>
          <a:solidFill>
            <a:srgbClr val="F0D0D5"/>
          </a:solidFill>
        </p:spPr>
        <p:txBody>
          <a:bodyPr wrap="square">
            <a:spAutoFit/>
          </a:bodyPr>
          <a:lstStyle/>
          <a:p>
            <a:r>
              <a:rPr lang="en-CH" sz="2400" dirty="0"/>
              <a:t>Question: how does parallelization, or re-writing the code in a faster programming language, influence the performance?</a:t>
            </a:r>
          </a:p>
          <a:p>
            <a:r>
              <a:rPr lang="en-CH" sz="2400" dirty="0"/>
              <a:t>E.g. parallelize O(n^2) problem</a:t>
            </a:r>
          </a:p>
        </p:txBody>
      </p:sp>
      <p:sp>
        <p:nvSpPr>
          <p:cNvPr id="8" name="TextBox 7">
            <a:extLst>
              <a:ext uri="{FF2B5EF4-FFF2-40B4-BE49-F238E27FC236}">
                <a16:creationId xmlns:a16="http://schemas.microsoft.com/office/drawing/2014/main" id="{DB1C7438-F862-42C4-78D4-507044E29E81}"/>
              </a:ext>
            </a:extLst>
          </p:cNvPr>
          <p:cNvSpPr txBox="1"/>
          <p:nvPr/>
        </p:nvSpPr>
        <p:spPr>
          <a:xfrm>
            <a:off x="8382000" y="5076198"/>
            <a:ext cx="3200400" cy="1477328"/>
          </a:xfrm>
          <a:prstGeom prst="rect">
            <a:avLst/>
          </a:prstGeom>
          <a:solidFill>
            <a:srgbClr val="FFFF00"/>
          </a:solidFill>
        </p:spPr>
        <p:txBody>
          <a:bodyPr wrap="square" rtlCol="0">
            <a:spAutoFit/>
          </a:bodyPr>
          <a:lstStyle/>
          <a:p>
            <a:r>
              <a:rPr lang="en-CH" dirty="0"/>
              <a:t>In general we need to distinguish between “fast” in absolute terms for a fixed problem size, and “fast” in the sense of how well it scales</a:t>
            </a:r>
          </a:p>
        </p:txBody>
      </p:sp>
      <p:pic>
        <p:nvPicPr>
          <p:cNvPr id="9" name="Picture 2" descr="r/ProgrammerHumor - a sloth and a cartoon character">
            <a:extLst>
              <a:ext uri="{FF2B5EF4-FFF2-40B4-BE49-F238E27FC236}">
                <a16:creationId xmlns:a16="http://schemas.microsoft.com/office/drawing/2014/main" id="{E9C0C315-4E2C-10E5-5C0D-C33842A519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582" y="3429000"/>
            <a:ext cx="2185930" cy="3356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56971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27</a:t>
            </a:fld>
            <a:endParaRPr lang="en-US"/>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551629" y="1949204"/>
            <a:ext cx="1398984" cy="646331"/>
          </a:xfrm>
          <a:prstGeom prst="rect">
            <a:avLst/>
          </a:prstGeom>
          <a:noFill/>
        </p:spPr>
        <p:txBody>
          <a:bodyPr wrap="square" rtlCol="0">
            <a:spAutoFit/>
          </a:bodyPr>
          <a:lstStyle/>
          <a:p>
            <a:pPr algn="ctr"/>
            <a:r>
              <a:rPr lang="en-CH" b="1" dirty="0">
                <a:solidFill>
                  <a:srgbClr val="FFFF00"/>
                </a:solidFill>
              </a:rPr>
              <a:t>Fast code</a:t>
            </a:r>
          </a:p>
          <a:p>
            <a:pPr algn="ctr"/>
            <a:r>
              <a:rPr lang="en-CH" b="1" dirty="0">
                <a:solidFill>
                  <a:srgbClr val="FFFF00"/>
                </a:solidFill>
              </a:rPr>
              <a:t>O(n^2)</a:t>
            </a:r>
          </a:p>
        </p:txBody>
      </p:sp>
      <p:sp>
        <p:nvSpPr>
          <p:cNvPr id="8" name="TextBox 7">
            <a:extLst>
              <a:ext uri="{FF2B5EF4-FFF2-40B4-BE49-F238E27FC236}">
                <a16:creationId xmlns:a16="http://schemas.microsoft.com/office/drawing/2014/main" id="{C7971566-3187-BA1E-C09B-A41ADED985F7}"/>
              </a:ext>
            </a:extLst>
          </p:cNvPr>
          <p:cNvSpPr txBox="1"/>
          <p:nvPr/>
        </p:nvSpPr>
        <p:spPr>
          <a:xfrm>
            <a:off x="9768408" y="2996952"/>
            <a:ext cx="1611547" cy="646331"/>
          </a:xfrm>
          <a:prstGeom prst="rect">
            <a:avLst/>
          </a:prstGeom>
          <a:noFill/>
        </p:spPr>
        <p:txBody>
          <a:bodyPr wrap="square" rtlCol="0">
            <a:spAutoFit/>
          </a:bodyPr>
          <a:lstStyle/>
          <a:p>
            <a:pPr algn="ctr"/>
            <a:r>
              <a:rPr lang="en-CH" b="1" dirty="0">
                <a:solidFill>
                  <a:srgbClr val="FFFF00"/>
                </a:solidFill>
              </a:rPr>
              <a:t>Regular code</a:t>
            </a:r>
          </a:p>
          <a:p>
            <a:pPr algn="ctr"/>
            <a:r>
              <a:rPr lang="en-CH" b="1" dirty="0">
                <a:solidFill>
                  <a:srgbClr val="FFFF00"/>
                </a:solidFill>
              </a:rPr>
              <a:t>O(n)</a:t>
            </a:r>
          </a:p>
        </p:txBody>
      </p:sp>
      <p:sp>
        <p:nvSpPr>
          <p:cNvPr id="11" name="TextBox 10">
            <a:extLst>
              <a:ext uri="{FF2B5EF4-FFF2-40B4-BE49-F238E27FC236}">
                <a16:creationId xmlns:a16="http://schemas.microsoft.com/office/drawing/2014/main" id="{E9F9EA75-550E-4BB4-D07E-8404054061B5}"/>
              </a:ext>
            </a:extLst>
          </p:cNvPr>
          <p:cNvSpPr txBox="1"/>
          <p:nvPr/>
        </p:nvSpPr>
        <p:spPr>
          <a:xfrm>
            <a:off x="5078129" y="3944380"/>
            <a:ext cx="1615008" cy="738664"/>
          </a:xfrm>
          <a:prstGeom prst="rect">
            <a:avLst/>
          </a:prstGeom>
          <a:noFill/>
        </p:spPr>
        <p:txBody>
          <a:bodyPr wrap="square" rtlCol="0">
            <a:spAutoFit/>
          </a:bodyPr>
          <a:lstStyle/>
          <a:p>
            <a:pPr algn="ctr"/>
            <a:r>
              <a:rPr lang="en-CH" sz="1400" dirty="0"/>
              <a:t>Fast code</a:t>
            </a:r>
          </a:p>
          <a:p>
            <a:pPr algn="ctr"/>
            <a:r>
              <a:rPr lang="en-CH" sz="1400" dirty="0"/>
              <a:t>(parallel, Cython)</a:t>
            </a:r>
          </a:p>
          <a:p>
            <a:pPr algn="ctr"/>
            <a:r>
              <a:rPr lang="en-CH" sz="1400" dirty="0"/>
              <a:t>O(n^2)</a:t>
            </a:r>
          </a:p>
        </p:txBody>
      </p:sp>
      <p:sp>
        <p:nvSpPr>
          <p:cNvPr id="2" name="TextBox 1">
            <a:extLst>
              <a:ext uri="{FF2B5EF4-FFF2-40B4-BE49-F238E27FC236}">
                <a16:creationId xmlns:a16="http://schemas.microsoft.com/office/drawing/2014/main" id="{83E10817-3D6B-065F-78BF-942F4AB7ACBB}"/>
              </a:ext>
            </a:extLst>
          </p:cNvPr>
          <p:cNvSpPr txBox="1"/>
          <p:nvPr/>
        </p:nvSpPr>
        <p:spPr>
          <a:xfrm>
            <a:off x="264440" y="136525"/>
            <a:ext cx="3200400" cy="369332"/>
          </a:xfrm>
          <a:prstGeom prst="rect">
            <a:avLst/>
          </a:prstGeom>
          <a:solidFill>
            <a:srgbClr val="00B0F0"/>
          </a:solidFill>
        </p:spPr>
        <p:txBody>
          <a:bodyPr wrap="square" rtlCol="0">
            <a:spAutoFit/>
          </a:bodyPr>
          <a:lstStyle/>
          <a:p>
            <a:r>
              <a:rPr lang="en-CH" dirty="0"/>
              <a:t>VM: please work on this slide</a:t>
            </a:r>
          </a:p>
        </p:txBody>
      </p:sp>
      <p:pic>
        <p:nvPicPr>
          <p:cNvPr id="19460" name="Picture 4" descr="C++ talking to Python : r/ProgrammerHumor">
            <a:extLst>
              <a:ext uri="{FF2B5EF4-FFF2-40B4-BE49-F238E27FC236}">
                <a16:creationId xmlns:a16="http://schemas.microsoft.com/office/drawing/2014/main" id="{EBFB5FE1-35B1-0E16-FD04-79E1AD48C4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1313" y="16337"/>
            <a:ext cx="2748639" cy="291890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graph on a piece of paper&#10;&#10;Description automatically generated">
            <a:extLst>
              <a:ext uri="{FF2B5EF4-FFF2-40B4-BE49-F238E27FC236}">
                <a16:creationId xmlns:a16="http://schemas.microsoft.com/office/drawing/2014/main" id="{32143D91-1904-0CB4-C70E-53E70EEAAD3E}"/>
              </a:ext>
            </a:extLst>
          </p:cNvPr>
          <p:cNvPicPr>
            <a:picLocks noChangeAspect="1"/>
          </p:cNvPicPr>
          <p:nvPr/>
        </p:nvPicPr>
        <p:blipFill rotWithShape="1">
          <a:blip r:embed="rId5">
            <a:biLevel thresh="75000"/>
            <a:extLst>
              <a:ext uri="{BEBA8EAE-BF5A-486C-A8C5-ECC9F3942E4B}">
                <a14:imgProps xmlns:a14="http://schemas.microsoft.com/office/drawing/2010/main">
                  <a14:imgLayer r:embed="rId6">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706782" y="1607271"/>
            <a:ext cx="4060716" cy="5088688"/>
          </a:xfrm>
          <a:prstGeom prst="rect">
            <a:avLst/>
          </a:prstGeom>
        </p:spPr>
      </p:pic>
    </p:spTree>
    <p:extLst>
      <p:ext uri="{BB962C8B-B14F-4D97-AF65-F5344CB8AC3E}">
        <p14:creationId xmlns:p14="http://schemas.microsoft.com/office/powerpoint/2010/main" val="27225688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information about Python data structures </a:t>
            </a:r>
          </a:p>
        </p:txBody>
      </p:sp>
      <p:sp>
        <p:nvSpPr>
          <p:cNvPr id="3" name="Content Placeholder 2">
            <a:extLst>
              <a:ext uri="{FF2B5EF4-FFF2-40B4-BE49-F238E27FC236}">
                <a16:creationId xmlns:a16="http://schemas.microsoft.com/office/drawing/2014/main" id="{2D1C9F09-D99F-3A5D-7023-18DA5C03B2C6}"/>
              </a:ext>
            </a:extLst>
          </p:cNvPr>
          <p:cNvSpPr>
            <a:spLocks noGrp="1"/>
          </p:cNvSpPr>
          <p:nvPr>
            <p:ph idx="1"/>
          </p:nvPr>
        </p:nvSpPr>
        <p:spPr/>
        <p:txBody>
          <a:bodyPr>
            <a:normAutofit lnSpcReduction="10000"/>
          </a:bodyPr>
          <a:lstStyle/>
          <a:p>
            <a:r>
              <a:rPr lang="en-CH" dirty="0"/>
              <a:t>lists: collection of ordered, arbitrary data</a:t>
            </a:r>
          </a:p>
          <a:p>
            <a:pPr lvl="1"/>
            <a:r>
              <a:rPr lang="en-CH" dirty="0"/>
              <a:t>getting an element by index: </a:t>
            </a:r>
            <a:r>
              <a:rPr lang="en-CH" b="1" dirty="0"/>
              <a:t>O(1)</a:t>
            </a:r>
          </a:p>
          <a:p>
            <a:pPr lvl="1"/>
            <a:r>
              <a:rPr lang="en-CH" dirty="0"/>
              <a:t>appending: </a:t>
            </a:r>
            <a:r>
              <a:rPr lang="en-CH" b="1" dirty="0"/>
              <a:t>O(1)</a:t>
            </a:r>
          </a:p>
          <a:p>
            <a:pPr lvl="1"/>
            <a:r>
              <a:rPr lang="en-CH" dirty="0"/>
              <a:t>inserting an element: </a:t>
            </a:r>
            <a:r>
              <a:rPr lang="en-CH" b="1" dirty="0"/>
              <a:t>O(n)</a:t>
            </a:r>
          </a:p>
          <a:p>
            <a:pPr lvl="1"/>
            <a:r>
              <a:rPr lang="en-CH" dirty="0"/>
              <a:t>sorting: </a:t>
            </a:r>
            <a:r>
              <a:rPr lang="en-CH" b="1" dirty="0"/>
              <a:t>O(n * </a:t>
            </a:r>
            <a:r>
              <a:rPr lang="en-CH" b="1"/>
              <a:t>log </a:t>
            </a:r>
            <a:r>
              <a:rPr lang="en-US" b="1" dirty="0"/>
              <a:t>n</a:t>
            </a:r>
            <a:r>
              <a:rPr lang="en-CH" b="1"/>
              <a:t>)</a:t>
            </a:r>
            <a:endParaRPr lang="en-CH" b="1" dirty="0"/>
          </a:p>
          <a:p>
            <a:pPr lvl="1"/>
            <a:r>
              <a:rPr lang="en-CH" dirty="0"/>
              <a:t>finding an element (e.g., ”if element in my_list: …”): </a:t>
            </a:r>
            <a:r>
              <a:rPr lang="en-CH" b="1" dirty="0"/>
              <a:t>O(n)</a:t>
            </a:r>
          </a:p>
          <a:p>
            <a:r>
              <a:rPr lang="en-CH" dirty="0"/>
              <a:t>dictionaries (”hashmaps”)</a:t>
            </a:r>
          </a:p>
          <a:p>
            <a:pPr lvl="1"/>
            <a:r>
              <a:rPr lang="en-CH" dirty="0"/>
              <a:t>inserting: </a:t>
            </a:r>
            <a:r>
              <a:rPr lang="en-CH" b="1" dirty="0"/>
              <a:t>O(1) </a:t>
            </a:r>
          </a:p>
          <a:p>
            <a:pPr lvl="1"/>
            <a:r>
              <a:rPr lang="en-CH" dirty="0"/>
              <a:t>finding element by key: </a:t>
            </a:r>
            <a:r>
              <a:rPr lang="en-CH" b="1" dirty="0"/>
              <a:t>O(1)</a:t>
            </a:r>
          </a:p>
          <a:p>
            <a:r>
              <a:rPr lang="en-CH" dirty="0"/>
              <a:t>sets (it’s just dictionaries without values)</a:t>
            </a:r>
          </a:p>
          <a:p>
            <a:pPr lvl="1"/>
            <a:r>
              <a:rPr lang="en-CH" dirty="0"/>
              <a:t>inserting</a:t>
            </a:r>
            <a:r>
              <a:rPr lang="en-CH" b="1" dirty="0"/>
              <a:t>: O(1) </a:t>
            </a:r>
          </a:p>
          <a:p>
            <a:pPr lvl="1"/>
            <a:r>
              <a:rPr lang="en-CH" dirty="0"/>
              <a:t>finding an element (e.g., ”if element in my_set: …”): </a:t>
            </a:r>
            <a:r>
              <a:rPr lang="en-CH" b="1" dirty="0"/>
              <a:t>O(1)</a:t>
            </a:r>
          </a:p>
          <a:p>
            <a:endParaRPr lang="en-CH" dirty="0"/>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28</a:t>
            </a:fld>
            <a:endParaRPr lang="en-US"/>
          </a:p>
        </p:txBody>
      </p:sp>
    </p:spTree>
    <p:extLst>
      <p:ext uri="{BB962C8B-B14F-4D97-AF65-F5344CB8AC3E}">
        <p14:creationId xmlns:p14="http://schemas.microsoft.com/office/powerpoint/2010/main" val="9142070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E49602-31A3-F56A-20F6-F38BB8DC98ED}"/>
              </a:ext>
            </a:extLst>
          </p:cNvPr>
          <p:cNvPicPr>
            <a:picLocks noChangeAspect="1"/>
          </p:cNvPicPr>
          <p:nvPr/>
        </p:nvPicPr>
        <p:blipFill>
          <a:blip r:embed="rId3"/>
          <a:stretch>
            <a:fillRect/>
          </a:stretch>
        </p:blipFill>
        <p:spPr>
          <a:xfrm>
            <a:off x="2499363" y="2192959"/>
            <a:ext cx="7193273" cy="2472081"/>
          </a:xfrm>
          <a:prstGeom prst="rect">
            <a:avLst/>
          </a:prstGeom>
        </p:spPr>
      </p:pic>
      <p:sp>
        <p:nvSpPr>
          <p:cNvPr id="2" name="Title 1">
            <a:extLst>
              <a:ext uri="{FF2B5EF4-FFF2-40B4-BE49-F238E27FC236}">
                <a16:creationId xmlns:a16="http://schemas.microsoft.com/office/drawing/2014/main" id="{097DE002-39F4-D80A-9C3D-F5204511D74B}"/>
              </a:ext>
            </a:extLst>
          </p:cNvPr>
          <p:cNvSpPr>
            <a:spLocks noGrp="1"/>
          </p:cNvSpPr>
          <p:nvPr>
            <p:ph type="title"/>
          </p:nvPr>
        </p:nvSpPr>
        <p:spPr/>
        <p:txBody>
          <a:bodyPr/>
          <a:lstStyle/>
          <a:p>
            <a:r>
              <a:rPr lang="en-CH" dirty="0"/>
              <a:t>Exercise</a:t>
            </a:r>
          </a:p>
        </p:txBody>
      </p:sp>
      <p:sp>
        <p:nvSpPr>
          <p:cNvPr id="3" name="Content Placeholder 2">
            <a:extLst>
              <a:ext uri="{FF2B5EF4-FFF2-40B4-BE49-F238E27FC236}">
                <a16:creationId xmlns:a16="http://schemas.microsoft.com/office/drawing/2014/main" id="{252EA6B8-D99B-01B3-44D3-B90E2A3F88BA}"/>
              </a:ext>
            </a:extLst>
          </p:cNvPr>
          <p:cNvSpPr>
            <a:spLocks noGrp="1"/>
          </p:cNvSpPr>
          <p:nvPr>
            <p:ph idx="1"/>
          </p:nvPr>
        </p:nvSpPr>
        <p:spPr>
          <a:xfrm>
            <a:off x="838200" y="1052736"/>
            <a:ext cx="10515600" cy="5124227"/>
          </a:xfrm>
        </p:spPr>
        <p:txBody>
          <a:bodyPr>
            <a:normAutofit/>
          </a:bodyPr>
          <a:lstStyle/>
          <a:p>
            <a:r>
              <a:rPr lang="en-CH" dirty="0"/>
              <a:t>You are given a long list of </a:t>
            </a:r>
            <a:r>
              <a:rPr lang="en-CH"/>
              <a:t>English words</a:t>
            </a:r>
            <a:r>
              <a:rPr lang="en-US" dirty="0"/>
              <a:t> (</a:t>
            </a:r>
            <a:r>
              <a:rPr lang="en-US" dirty="0" err="1"/>
              <a:t>len</a:t>
            </a:r>
            <a:r>
              <a:rPr lang="en-US" dirty="0"/>
              <a:t> n) </a:t>
            </a:r>
            <a:endParaRPr lang="en-CH" dirty="0"/>
          </a:p>
          <a:p>
            <a:r>
              <a:rPr lang="en-CH" dirty="0"/>
              <a:t>The goal is to find all the anagrams of an </a:t>
            </a:r>
            <a:r>
              <a:rPr lang="en-CH"/>
              <a:t>input word</a:t>
            </a:r>
            <a:r>
              <a:rPr lang="en-US" dirty="0"/>
              <a:t>s (</a:t>
            </a:r>
            <a:r>
              <a:rPr lang="en-US" dirty="0" err="1"/>
              <a:t>len</a:t>
            </a:r>
            <a:r>
              <a:rPr lang="en-US" dirty="0"/>
              <a:t> m)</a:t>
            </a:r>
            <a:endParaRPr lang="en-CH" dirty="0"/>
          </a:p>
          <a:p>
            <a:endParaRPr lang="en-US" dirty="0"/>
          </a:p>
          <a:p>
            <a:endParaRPr lang="en-US" dirty="0"/>
          </a:p>
          <a:p>
            <a:endParaRPr lang="en-US" dirty="0"/>
          </a:p>
          <a:p>
            <a:endParaRPr lang="en-US" dirty="0"/>
          </a:p>
          <a:p>
            <a:pPr marL="0" indent="0">
              <a:buNone/>
            </a:pPr>
            <a:endParaRPr lang="en-CH" dirty="0"/>
          </a:p>
          <a:p>
            <a:r>
              <a:rPr lang="en-CH" dirty="0"/>
              <a:t>What data structure to use for the list of words?</a:t>
            </a:r>
          </a:p>
          <a:p>
            <a:r>
              <a:rPr lang="en-CH" dirty="0"/>
              <a:t>Write the algorithm</a:t>
            </a:r>
          </a:p>
          <a:p>
            <a:r>
              <a:rPr lang="en-CH" dirty="0"/>
              <a:t>What is the Big-O class of your algorithm?</a:t>
            </a:r>
          </a:p>
        </p:txBody>
      </p:sp>
      <p:sp>
        <p:nvSpPr>
          <p:cNvPr id="4" name="Date Placeholder 3">
            <a:extLst>
              <a:ext uri="{FF2B5EF4-FFF2-40B4-BE49-F238E27FC236}">
                <a16:creationId xmlns:a16="http://schemas.microsoft.com/office/drawing/2014/main" id="{A6E14D19-DB98-41FC-D1ED-5240983DD55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1F39F4D-6ABD-2C72-2FB1-3389FA9E578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55F4DD-8A3F-5E3D-B788-385EE98CE037}"/>
              </a:ext>
            </a:extLst>
          </p:cNvPr>
          <p:cNvSpPr>
            <a:spLocks noGrp="1"/>
          </p:cNvSpPr>
          <p:nvPr>
            <p:ph type="sldNum" sz="quarter" idx="12"/>
          </p:nvPr>
        </p:nvSpPr>
        <p:spPr/>
        <p:txBody>
          <a:bodyPr/>
          <a:lstStyle/>
          <a:p>
            <a:fld id="{EF79ADEA-B933-47CC-A4E9-04E6298B917C}" type="slidenum">
              <a:rPr lang="en-US" smtClean="0"/>
              <a:pPr/>
              <a:t>29</a:t>
            </a:fld>
            <a:endParaRPr lang="en-US"/>
          </a:p>
        </p:txBody>
      </p:sp>
      <p:sp>
        <p:nvSpPr>
          <p:cNvPr id="7" name="TextBox 6">
            <a:extLst>
              <a:ext uri="{FF2B5EF4-FFF2-40B4-BE49-F238E27FC236}">
                <a16:creationId xmlns:a16="http://schemas.microsoft.com/office/drawing/2014/main" id="{019D4A86-09DC-D6E8-974D-AD6772DEEB4A}"/>
              </a:ext>
            </a:extLst>
          </p:cNvPr>
          <p:cNvSpPr txBox="1"/>
          <p:nvPr/>
        </p:nvSpPr>
        <p:spPr>
          <a:xfrm>
            <a:off x="8342265" y="3059667"/>
            <a:ext cx="3096344" cy="1200329"/>
          </a:xfrm>
          <a:prstGeom prst="rect">
            <a:avLst/>
          </a:prstGeom>
          <a:solidFill>
            <a:srgbClr val="00B0F0"/>
          </a:solidFill>
        </p:spPr>
        <p:txBody>
          <a:bodyPr wrap="square" rtlCol="0">
            <a:spAutoFit/>
          </a:bodyPr>
          <a:lstStyle/>
          <a:p>
            <a:r>
              <a:rPr lang="en-CH" dirty="0"/>
              <a:t>VM</a:t>
            </a:r>
            <a:r>
              <a:rPr lang="en-CH"/>
              <a:t>: </a:t>
            </a:r>
            <a:r>
              <a:rPr lang="en-US" dirty="0"/>
              <a:t>solution took 5 mins; not too difficult given that you’ve introduced the sorting algorithms</a:t>
            </a:r>
          </a:p>
        </p:txBody>
      </p:sp>
      <p:sp>
        <p:nvSpPr>
          <p:cNvPr id="9" name="TextBox 8">
            <a:extLst>
              <a:ext uri="{FF2B5EF4-FFF2-40B4-BE49-F238E27FC236}">
                <a16:creationId xmlns:a16="http://schemas.microsoft.com/office/drawing/2014/main" id="{FB1E2509-970C-1806-A4C3-46A9AC77C059}"/>
              </a:ext>
            </a:extLst>
          </p:cNvPr>
          <p:cNvSpPr txBox="1"/>
          <p:nvPr/>
        </p:nvSpPr>
        <p:spPr>
          <a:xfrm>
            <a:off x="8382000" y="5076198"/>
            <a:ext cx="3200400" cy="923330"/>
          </a:xfrm>
          <a:prstGeom prst="rect">
            <a:avLst/>
          </a:prstGeom>
          <a:solidFill>
            <a:srgbClr val="FFFF00"/>
          </a:solidFill>
        </p:spPr>
        <p:txBody>
          <a:bodyPr wrap="square" rtlCol="0">
            <a:spAutoFit/>
          </a:bodyPr>
          <a:lstStyle/>
          <a:p>
            <a:r>
              <a:rPr lang="en-US" dirty="0"/>
              <a:t>Fix slide with correct assignment and add the notebook for it</a:t>
            </a:r>
            <a:endParaRPr lang="en-CH" dirty="0"/>
          </a:p>
        </p:txBody>
      </p:sp>
    </p:spTree>
    <p:extLst>
      <p:ext uri="{BB962C8B-B14F-4D97-AF65-F5344CB8AC3E}">
        <p14:creationId xmlns:p14="http://schemas.microsoft.com/office/powerpoint/2010/main" val="2413108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US"/>
              <a:t>Thinking about data in terms of</a:t>
            </a:r>
            <a:endParaRPr lang="en-CH" dirty="0"/>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3</a:t>
            </a:fld>
            <a:endParaRPr lang="en-US" dirty="0"/>
          </a:p>
        </p:txBody>
      </p:sp>
      <p:grpSp>
        <p:nvGrpSpPr>
          <p:cNvPr id="9" name="Group 8">
            <a:extLst>
              <a:ext uri="{FF2B5EF4-FFF2-40B4-BE49-F238E27FC236}">
                <a16:creationId xmlns:a16="http://schemas.microsoft.com/office/drawing/2014/main" id="{EC2AF69A-F6CA-6E0B-D9FA-641A384D97BF}"/>
              </a:ext>
            </a:extLst>
          </p:cNvPr>
          <p:cNvGrpSpPr/>
          <p:nvPr/>
        </p:nvGrpSpPr>
        <p:grpSpPr>
          <a:xfrm>
            <a:off x="4676394" y="1440015"/>
            <a:ext cx="2839213" cy="4303549"/>
            <a:chOff x="1701801" y="2008201"/>
            <a:chExt cx="2362200" cy="2572266"/>
          </a:xfrm>
        </p:grpSpPr>
        <p:sp>
          <p:nvSpPr>
            <p:cNvPr id="10" name="Rectangle 9">
              <a:extLst>
                <a:ext uri="{FF2B5EF4-FFF2-40B4-BE49-F238E27FC236}">
                  <a16:creationId xmlns:a16="http://schemas.microsoft.com/office/drawing/2014/main" id="{5AB453F1-DA46-FEB4-7CEA-DF75D98B8402}"/>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11" name="Rectangle 10">
              <a:extLst>
                <a:ext uri="{FF2B5EF4-FFF2-40B4-BE49-F238E27FC236}">
                  <a16:creationId xmlns:a16="http://schemas.microsoft.com/office/drawing/2014/main" id="{EDA606C9-9334-F634-EA14-D788E865293C}"/>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2" name="Group 11">
            <a:extLst>
              <a:ext uri="{FF2B5EF4-FFF2-40B4-BE49-F238E27FC236}">
                <a16:creationId xmlns:a16="http://schemas.microsoft.com/office/drawing/2014/main" id="{08B8FCB8-0DED-2AD1-681A-872E2461567E}"/>
              </a:ext>
            </a:extLst>
          </p:cNvPr>
          <p:cNvGrpSpPr/>
          <p:nvPr/>
        </p:nvGrpSpPr>
        <p:grpSpPr>
          <a:xfrm>
            <a:off x="1078230" y="1440015"/>
            <a:ext cx="2839213" cy="4303549"/>
            <a:chOff x="2370668" y="2025135"/>
            <a:chExt cx="2362200" cy="2572266"/>
          </a:xfrm>
        </p:grpSpPr>
        <p:sp>
          <p:nvSpPr>
            <p:cNvPr id="13" name="Rectangle 12">
              <a:extLst>
                <a:ext uri="{FF2B5EF4-FFF2-40B4-BE49-F238E27FC236}">
                  <a16:creationId xmlns:a16="http://schemas.microsoft.com/office/drawing/2014/main" id="{BB0DADC1-C43A-2D9F-35A2-E86F8E1AAC09}"/>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endParaRPr lang="en-US" sz="2400" dirty="0">
                <a:solidFill>
                  <a:schemeClr val="tx1"/>
                </a:solidFill>
              </a:endParaRPr>
            </a:p>
          </p:txBody>
        </p:sp>
        <p:sp>
          <p:nvSpPr>
            <p:cNvPr id="14" name="Rectangle 13">
              <a:extLst>
                <a:ext uri="{FF2B5EF4-FFF2-40B4-BE49-F238E27FC236}">
                  <a16:creationId xmlns:a16="http://schemas.microsoft.com/office/drawing/2014/main" id="{A4BAAD8B-12D3-3F52-344B-26B484E206AC}"/>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15" name="Group 14">
            <a:extLst>
              <a:ext uri="{FF2B5EF4-FFF2-40B4-BE49-F238E27FC236}">
                <a16:creationId xmlns:a16="http://schemas.microsoft.com/office/drawing/2014/main" id="{E0610942-B8E8-1C2F-4563-17A4DBB5CCCB}"/>
              </a:ext>
            </a:extLst>
          </p:cNvPr>
          <p:cNvGrpSpPr/>
          <p:nvPr/>
        </p:nvGrpSpPr>
        <p:grpSpPr>
          <a:xfrm>
            <a:off x="8274558" y="1440014"/>
            <a:ext cx="2839213" cy="4303548"/>
            <a:chOff x="5283201" y="2074335"/>
            <a:chExt cx="2362200" cy="2523066"/>
          </a:xfrm>
        </p:grpSpPr>
        <p:sp>
          <p:nvSpPr>
            <p:cNvPr id="16" name="Rectangle 15">
              <a:extLst>
                <a:ext uri="{FF2B5EF4-FFF2-40B4-BE49-F238E27FC236}">
                  <a16:creationId xmlns:a16="http://schemas.microsoft.com/office/drawing/2014/main" id="{D5BAD3CE-5FE6-64CA-134F-1C669B6EC0DB}"/>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endParaRPr lang="en-US" sz="2400" dirty="0">
                <a:solidFill>
                  <a:schemeClr val="tx1"/>
                </a:solidFill>
              </a:endParaRPr>
            </a:p>
          </p:txBody>
        </p:sp>
        <p:sp>
          <p:nvSpPr>
            <p:cNvPr id="17" name="Rectangle 16">
              <a:extLst>
                <a:ext uri="{FF2B5EF4-FFF2-40B4-BE49-F238E27FC236}">
                  <a16:creationId xmlns:a16="http://schemas.microsoft.com/office/drawing/2014/main" id="{FE970BEA-D60E-6D04-6AE9-49B6ECE82E7E}"/>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Tree>
    <p:extLst>
      <p:ext uri="{BB962C8B-B14F-4D97-AF65-F5344CB8AC3E}">
        <p14:creationId xmlns:p14="http://schemas.microsoft.com/office/powerpoint/2010/main" val="3227291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30</a:t>
            </a:fld>
            <a:endParaRPr lang="en-US"/>
          </a:p>
        </p:txBody>
      </p:sp>
    </p:spTree>
    <p:extLst>
      <p:ext uri="{BB962C8B-B14F-4D97-AF65-F5344CB8AC3E}">
        <p14:creationId xmlns:p14="http://schemas.microsoft.com/office/powerpoint/2010/main" val="24510254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1C3-253D-4911-2181-3AC8F0AB736E}"/>
              </a:ext>
            </a:extLst>
          </p:cNvPr>
          <p:cNvSpPr>
            <a:spLocks noGrp="1"/>
          </p:cNvSpPr>
          <p:nvPr>
            <p:ph type="title"/>
          </p:nvPr>
        </p:nvSpPr>
        <p:spPr/>
        <p:txBody>
          <a:bodyPr/>
          <a:lstStyle/>
          <a:p>
            <a:r>
              <a:rPr lang="en-CH" dirty="0"/>
              <a:t>NumPy – huh, yeah – what’s it good for?</a:t>
            </a:r>
          </a:p>
        </p:txBody>
      </p:sp>
      <p:sp>
        <p:nvSpPr>
          <p:cNvPr id="3" name="Content Placeholder 2">
            <a:extLst>
              <a:ext uri="{FF2B5EF4-FFF2-40B4-BE49-F238E27FC236}">
                <a16:creationId xmlns:a16="http://schemas.microsoft.com/office/drawing/2014/main" id="{09E31C84-20FA-B23B-2123-8BEE659588D6}"/>
              </a:ext>
            </a:extLst>
          </p:cNvPr>
          <p:cNvSpPr>
            <a:spLocks noGrp="1"/>
          </p:cNvSpPr>
          <p:nvPr>
            <p:ph idx="1"/>
          </p:nvPr>
        </p:nvSpPr>
        <p:spPr/>
        <p:txBody>
          <a:bodyPr/>
          <a:lstStyle/>
          <a:p>
            <a:r>
              <a:rPr lang="en-US" dirty="0"/>
              <a:t>I</a:t>
            </a:r>
            <a:r>
              <a:rPr lang="en-CH"/>
              <a:t>ntroduce</a:t>
            </a:r>
            <a:r>
              <a:rPr lang="en-US" dirty="0"/>
              <a:t>s</a:t>
            </a:r>
            <a:r>
              <a:rPr lang="en-CH"/>
              <a:t> </a:t>
            </a:r>
            <a:r>
              <a:rPr lang="en-CH" dirty="0"/>
              <a:t>new data structure: </a:t>
            </a:r>
            <a:br>
              <a:rPr lang="en-CH" dirty="0"/>
            </a:br>
            <a:r>
              <a:rPr lang="en-CH" b="1" dirty="0"/>
              <a:t>the array</a:t>
            </a:r>
          </a:p>
          <a:p>
            <a:endParaRPr lang="en-CH" dirty="0"/>
          </a:p>
          <a:p>
            <a:endParaRPr lang="en-CH" dirty="0"/>
          </a:p>
          <a:p>
            <a:endParaRPr lang="en-CH" dirty="0"/>
          </a:p>
          <a:p>
            <a:endParaRPr lang="en-CH" dirty="0"/>
          </a:p>
          <a:p>
            <a:r>
              <a:rPr lang="en-CH" dirty="0"/>
              <a:t>An array could be represented as </a:t>
            </a:r>
            <a:r>
              <a:rPr lang="en-CH"/>
              <a:t>a list-of-lists</a:t>
            </a:r>
            <a:endParaRPr lang="en-CH" dirty="0"/>
          </a:p>
          <a:p>
            <a:r>
              <a:rPr lang="en-US" dirty="0">
                <a:highlight>
                  <a:srgbClr val="F0D0D5"/>
                </a:highlight>
              </a:rPr>
              <a:t>W</a:t>
            </a:r>
            <a:r>
              <a:rPr lang="en-CH">
                <a:highlight>
                  <a:srgbClr val="F0D0D5"/>
                </a:highlight>
              </a:rPr>
              <a:t>hy </a:t>
            </a:r>
            <a:r>
              <a:rPr lang="en-CH" dirty="0">
                <a:highlight>
                  <a:srgbClr val="F0D0D5"/>
                </a:highlight>
              </a:rPr>
              <a:t>are NumPy arrays better than a </a:t>
            </a:r>
            <a:r>
              <a:rPr lang="en-CH">
                <a:highlight>
                  <a:srgbClr val="F0D0D5"/>
                </a:highlight>
              </a:rPr>
              <a:t>list-of-lists?</a:t>
            </a:r>
            <a:endParaRPr lang="en-US" dirty="0">
              <a:highlight>
                <a:srgbClr val="F0D0D5"/>
              </a:highlight>
            </a:endParaRPr>
          </a:p>
          <a:p>
            <a:pPr marL="0" indent="0">
              <a:buNone/>
            </a:pPr>
            <a:r>
              <a:rPr lang="en-US" dirty="0"/>
              <a:t>		**</a:t>
            </a:r>
            <a:r>
              <a:rPr lang="en-CH"/>
              <a:t>Tiziano’s class</a:t>
            </a:r>
            <a:r>
              <a:rPr lang="en-US" dirty="0"/>
              <a:t>**</a:t>
            </a:r>
            <a:endParaRPr lang="en-CH" dirty="0"/>
          </a:p>
        </p:txBody>
      </p:sp>
      <p:sp>
        <p:nvSpPr>
          <p:cNvPr id="4" name="Date Placeholder 3">
            <a:extLst>
              <a:ext uri="{FF2B5EF4-FFF2-40B4-BE49-F238E27FC236}">
                <a16:creationId xmlns:a16="http://schemas.microsoft.com/office/drawing/2014/main" id="{F4B2E263-5C15-46FF-E275-6905F3068EE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0C3990E-3860-5999-FCB3-A2707E60F2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1A334BC-09C4-A642-ADE5-7C56A2AE0D7D}"/>
              </a:ext>
            </a:extLst>
          </p:cNvPr>
          <p:cNvSpPr>
            <a:spLocks noGrp="1"/>
          </p:cNvSpPr>
          <p:nvPr>
            <p:ph type="sldNum" sz="quarter" idx="12"/>
          </p:nvPr>
        </p:nvSpPr>
        <p:spPr/>
        <p:txBody>
          <a:bodyPr/>
          <a:lstStyle/>
          <a:p>
            <a:fld id="{EF79ADEA-B933-47CC-A4E9-04E6298B917C}" type="slidenum">
              <a:rPr lang="en-US" smtClean="0"/>
              <a:pPr/>
              <a:t>31</a:t>
            </a:fld>
            <a:endParaRPr lang="en-US"/>
          </a:p>
        </p:txBody>
      </p:sp>
      <p:sp>
        <p:nvSpPr>
          <p:cNvPr id="8" name="TextBox 7">
            <a:extLst>
              <a:ext uri="{FF2B5EF4-FFF2-40B4-BE49-F238E27FC236}">
                <a16:creationId xmlns:a16="http://schemas.microsoft.com/office/drawing/2014/main" id="{AFF3B12A-21CC-F3B3-E2CE-FFC1D9026ACD}"/>
              </a:ext>
            </a:extLst>
          </p:cNvPr>
          <p:cNvSpPr txBox="1"/>
          <p:nvPr/>
        </p:nvSpPr>
        <p:spPr>
          <a:xfrm>
            <a:off x="2531604" y="2780928"/>
            <a:ext cx="7128792" cy="954107"/>
          </a:xfrm>
          <a:prstGeom prst="rect">
            <a:avLst/>
          </a:prstGeom>
          <a:solidFill>
            <a:schemeClr val="accent6">
              <a:lumMod val="20000"/>
              <a:lumOff val="80000"/>
            </a:schemeClr>
          </a:solidFill>
        </p:spPr>
        <p:txBody>
          <a:bodyPr wrap="square">
            <a:spAutoFit/>
          </a:bodyPr>
          <a:lstStyle/>
          <a:p>
            <a:pPr algn="ctr"/>
            <a:r>
              <a:rPr lang="en-CH" sz="2800" dirty="0"/>
              <a:t>An array is a regular, N-dimensional grid of data of the same type, typically numerical data</a:t>
            </a:r>
          </a:p>
        </p:txBody>
      </p:sp>
    </p:spTree>
    <p:extLst>
      <p:ext uri="{BB962C8B-B14F-4D97-AF65-F5344CB8AC3E}">
        <p14:creationId xmlns:p14="http://schemas.microsoft.com/office/powerpoint/2010/main" val="23394847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75269-250F-CA77-A77A-988130C51E8C}"/>
              </a:ext>
            </a:extLst>
          </p:cNvPr>
          <p:cNvSpPr>
            <a:spLocks noGrp="1"/>
          </p:cNvSpPr>
          <p:nvPr>
            <p:ph type="title"/>
          </p:nvPr>
        </p:nvSpPr>
        <p:spPr/>
        <p:txBody>
          <a:bodyPr/>
          <a:lstStyle/>
          <a:p>
            <a:r>
              <a:rPr lang="en-CH"/>
              <a:t>Efficien</a:t>
            </a:r>
            <a:r>
              <a:rPr lang="en-US" dirty="0"/>
              <a:t>cy of </a:t>
            </a:r>
            <a:r>
              <a:rPr lang="en-CH"/>
              <a:t>NumPy</a:t>
            </a:r>
            <a:endParaRPr lang="en-CH" dirty="0"/>
          </a:p>
        </p:txBody>
      </p:sp>
      <p:sp>
        <p:nvSpPr>
          <p:cNvPr id="3" name="Content Placeholder 2">
            <a:extLst>
              <a:ext uri="{FF2B5EF4-FFF2-40B4-BE49-F238E27FC236}">
                <a16:creationId xmlns:a16="http://schemas.microsoft.com/office/drawing/2014/main" id="{915C1076-D34C-4F4C-D69C-2AF0000EBE48}"/>
              </a:ext>
            </a:extLst>
          </p:cNvPr>
          <p:cNvSpPr>
            <a:spLocks noGrp="1"/>
          </p:cNvSpPr>
          <p:nvPr>
            <p:ph idx="1"/>
          </p:nvPr>
        </p:nvSpPr>
        <p:spPr>
          <a:xfrm>
            <a:off x="838200" y="1484784"/>
            <a:ext cx="7086599" cy="4692179"/>
          </a:xfrm>
        </p:spPr>
        <p:txBody>
          <a:bodyPr/>
          <a:lstStyle/>
          <a:p>
            <a:pPr marL="457200" indent="-457200">
              <a:buAutoNum type="arabicParenR"/>
            </a:pPr>
            <a:r>
              <a:rPr lang="en-CH" b="1"/>
              <a:t>Memory</a:t>
            </a:r>
            <a:r>
              <a:rPr lang="en-CH"/>
              <a:t>: </a:t>
            </a:r>
            <a:endParaRPr lang="en-US" dirty="0"/>
          </a:p>
          <a:p>
            <a:pPr lvl="1"/>
            <a:r>
              <a:rPr lang="en-CH"/>
              <a:t>data </a:t>
            </a:r>
            <a:r>
              <a:rPr lang="en-CH" dirty="0"/>
              <a:t>occupies the minimum amount of </a:t>
            </a:r>
            <a:r>
              <a:rPr lang="en-CH"/>
              <a:t>memory required</a:t>
            </a:r>
            <a:endParaRPr lang="en-US" dirty="0"/>
          </a:p>
          <a:p>
            <a:pPr lvl="1"/>
            <a:r>
              <a:rPr lang="en-CH"/>
              <a:t>some </a:t>
            </a:r>
            <a:r>
              <a:rPr lang="en-CH" dirty="0"/>
              <a:t>operations can be done without touching the memory at </a:t>
            </a:r>
            <a:r>
              <a:rPr lang="en-CH"/>
              <a:t>all!</a:t>
            </a:r>
            <a:endParaRPr lang="en-CH" dirty="0"/>
          </a:p>
        </p:txBody>
      </p:sp>
      <p:sp>
        <p:nvSpPr>
          <p:cNvPr id="4" name="Date Placeholder 3">
            <a:extLst>
              <a:ext uri="{FF2B5EF4-FFF2-40B4-BE49-F238E27FC236}">
                <a16:creationId xmlns:a16="http://schemas.microsoft.com/office/drawing/2014/main" id="{2247E61D-1AE6-D55D-6EE0-7758D3C3924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D6907C3-4A93-3DA8-17F8-4F4BCC84CE0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33B74BF-43FF-BAAE-4D35-FA511B15794B}"/>
              </a:ext>
            </a:extLst>
          </p:cNvPr>
          <p:cNvSpPr>
            <a:spLocks noGrp="1"/>
          </p:cNvSpPr>
          <p:nvPr>
            <p:ph type="sldNum" sz="quarter" idx="12"/>
          </p:nvPr>
        </p:nvSpPr>
        <p:spPr/>
        <p:txBody>
          <a:bodyPr/>
          <a:lstStyle/>
          <a:p>
            <a:fld id="{EF79ADEA-B933-47CC-A4E9-04E6298B917C}" type="slidenum">
              <a:rPr lang="en-US" smtClean="0"/>
              <a:pPr/>
              <a:t>32</a:t>
            </a:fld>
            <a:endParaRPr lang="en-US"/>
          </a:p>
        </p:txBody>
      </p:sp>
      <p:pic>
        <p:nvPicPr>
          <p:cNvPr id="10" name="Picture 9">
            <a:extLst>
              <a:ext uri="{FF2B5EF4-FFF2-40B4-BE49-F238E27FC236}">
                <a16:creationId xmlns:a16="http://schemas.microsoft.com/office/drawing/2014/main" id="{29D2CDA5-89B4-232E-19E0-7BA2B8696520}"/>
              </a:ext>
            </a:extLst>
          </p:cNvPr>
          <p:cNvPicPr>
            <a:picLocks noChangeAspect="1"/>
          </p:cNvPicPr>
          <p:nvPr/>
        </p:nvPicPr>
        <p:blipFill rotWithShape="1">
          <a:blip r:embed="rId3"/>
          <a:srcRect l="25337" r="4105"/>
          <a:stretch/>
        </p:blipFill>
        <p:spPr>
          <a:xfrm>
            <a:off x="7924799" y="1880195"/>
            <a:ext cx="4114801" cy="1719640"/>
          </a:xfrm>
          <a:prstGeom prst="rect">
            <a:avLst/>
          </a:prstGeom>
        </p:spPr>
      </p:pic>
      <p:pic>
        <p:nvPicPr>
          <p:cNvPr id="11" name="Picture 10">
            <a:extLst>
              <a:ext uri="{FF2B5EF4-FFF2-40B4-BE49-F238E27FC236}">
                <a16:creationId xmlns:a16="http://schemas.microsoft.com/office/drawing/2014/main" id="{DFC978A5-77A3-F338-29DE-C21756449E81}"/>
              </a:ext>
            </a:extLst>
          </p:cNvPr>
          <p:cNvPicPr>
            <a:picLocks noChangeAspect="1"/>
          </p:cNvPicPr>
          <p:nvPr/>
        </p:nvPicPr>
        <p:blipFill rotWithShape="1">
          <a:blip r:embed="rId3"/>
          <a:srcRect l="1712" r="74875" b="16220"/>
          <a:stretch/>
        </p:blipFill>
        <p:spPr>
          <a:xfrm>
            <a:off x="9183706" y="305625"/>
            <a:ext cx="1825587" cy="1926270"/>
          </a:xfrm>
          <a:prstGeom prst="rect">
            <a:avLst/>
          </a:prstGeom>
        </p:spPr>
      </p:pic>
      <p:pic>
        <p:nvPicPr>
          <p:cNvPr id="7" name="Picture 6">
            <a:extLst>
              <a:ext uri="{FF2B5EF4-FFF2-40B4-BE49-F238E27FC236}">
                <a16:creationId xmlns:a16="http://schemas.microsoft.com/office/drawing/2014/main" id="{12E0F09D-6293-196E-B1B7-B034482E3450}"/>
              </a:ext>
            </a:extLst>
          </p:cNvPr>
          <p:cNvPicPr>
            <a:picLocks noChangeAspect="1"/>
          </p:cNvPicPr>
          <p:nvPr/>
        </p:nvPicPr>
        <p:blipFill>
          <a:blip r:embed="rId4"/>
          <a:stretch>
            <a:fillRect/>
          </a:stretch>
        </p:blipFill>
        <p:spPr>
          <a:xfrm>
            <a:off x="3390891" y="3385777"/>
            <a:ext cx="4762509" cy="2999815"/>
          </a:xfrm>
          <a:prstGeom prst="rect">
            <a:avLst/>
          </a:prstGeom>
        </p:spPr>
      </p:pic>
    </p:spTree>
    <p:extLst>
      <p:ext uri="{BB962C8B-B14F-4D97-AF65-F5344CB8AC3E}">
        <p14:creationId xmlns:p14="http://schemas.microsoft.com/office/powerpoint/2010/main" val="21386946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75269-250F-CA77-A77A-988130C51E8C}"/>
              </a:ext>
            </a:extLst>
          </p:cNvPr>
          <p:cNvSpPr>
            <a:spLocks noGrp="1"/>
          </p:cNvSpPr>
          <p:nvPr>
            <p:ph type="title"/>
          </p:nvPr>
        </p:nvSpPr>
        <p:spPr/>
        <p:txBody>
          <a:bodyPr/>
          <a:lstStyle/>
          <a:p>
            <a:r>
              <a:rPr lang="en-CH"/>
              <a:t>Efficien</a:t>
            </a:r>
            <a:r>
              <a:rPr lang="en-US" dirty="0"/>
              <a:t>cy of </a:t>
            </a:r>
            <a:r>
              <a:rPr lang="en-CH"/>
              <a:t>NumPy</a:t>
            </a:r>
            <a:endParaRPr lang="en-CH" dirty="0"/>
          </a:p>
        </p:txBody>
      </p:sp>
      <p:sp>
        <p:nvSpPr>
          <p:cNvPr id="3" name="Content Placeholder 2">
            <a:extLst>
              <a:ext uri="{FF2B5EF4-FFF2-40B4-BE49-F238E27FC236}">
                <a16:creationId xmlns:a16="http://schemas.microsoft.com/office/drawing/2014/main" id="{915C1076-D34C-4F4C-D69C-2AF0000EBE48}"/>
              </a:ext>
            </a:extLst>
          </p:cNvPr>
          <p:cNvSpPr>
            <a:spLocks noGrp="1"/>
          </p:cNvSpPr>
          <p:nvPr>
            <p:ph idx="1"/>
          </p:nvPr>
        </p:nvSpPr>
        <p:spPr>
          <a:xfrm>
            <a:off x="838200" y="1484784"/>
            <a:ext cx="7086599" cy="4692179"/>
          </a:xfrm>
        </p:spPr>
        <p:txBody>
          <a:bodyPr/>
          <a:lstStyle/>
          <a:p>
            <a:pPr marL="457200" indent="-457200">
              <a:buAutoNum type="arabicParenR"/>
            </a:pPr>
            <a:r>
              <a:rPr lang="en-CH" b="1"/>
              <a:t>Memory</a:t>
            </a:r>
            <a:r>
              <a:rPr lang="en-CH"/>
              <a:t>: </a:t>
            </a:r>
            <a:endParaRPr lang="en-US" dirty="0"/>
          </a:p>
          <a:p>
            <a:pPr lvl="1"/>
            <a:r>
              <a:rPr lang="en-CH"/>
              <a:t>data </a:t>
            </a:r>
            <a:r>
              <a:rPr lang="en-CH" dirty="0"/>
              <a:t>occupies the minimum amount of </a:t>
            </a:r>
            <a:r>
              <a:rPr lang="en-CH"/>
              <a:t>memory required</a:t>
            </a:r>
            <a:endParaRPr lang="en-US" dirty="0"/>
          </a:p>
          <a:p>
            <a:pPr lvl="1"/>
            <a:r>
              <a:rPr lang="en-CH"/>
              <a:t>some </a:t>
            </a:r>
            <a:r>
              <a:rPr lang="en-CH" dirty="0"/>
              <a:t>operations can be done without touching the memory at all!</a:t>
            </a:r>
          </a:p>
          <a:p>
            <a:pPr marL="457200" indent="-457200">
              <a:buAutoNum type="arabicParenR"/>
            </a:pPr>
            <a:r>
              <a:rPr lang="en-US" b="1" dirty="0"/>
              <a:t>Speed</a:t>
            </a:r>
            <a:r>
              <a:rPr lang="en-CH"/>
              <a:t>: </a:t>
            </a:r>
            <a:endParaRPr lang="en-US" dirty="0"/>
          </a:p>
          <a:p>
            <a:pPr lvl="1"/>
            <a:r>
              <a:rPr lang="en-CH"/>
              <a:t>Many </a:t>
            </a:r>
            <a:r>
              <a:rPr lang="en-CH" dirty="0"/>
              <a:t>operations can be done very efficiently </a:t>
            </a:r>
            <a:r>
              <a:rPr lang="en-CH"/>
              <a:t>in C</a:t>
            </a:r>
            <a:r>
              <a:rPr lang="en-US" dirty="0"/>
              <a:t>. </a:t>
            </a:r>
            <a:r>
              <a:rPr lang="en-CH"/>
              <a:t>For </a:t>
            </a:r>
            <a:r>
              <a:rPr lang="en-CH" dirty="0"/>
              <a:t>this to be useful, we need to avoid Python for-loops at all costs</a:t>
            </a:r>
            <a:r>
              <a:rPr lang="en-CH"/>
              <a:t>! </a:t>
            </a:r>
            <a:endParaRPr lang="en-US" dirty="0"/>
          </a:p>
          <a:p>
            <a:pPr lvl="1"/>
            <a:r>
              <a:rPr lang="en-GB" b="0" i="0" dirty="0">
                <a:solidFill>
                  <a:srgbClr val="222222"/>
                </a:solidFill>
                <a:effectLst/>
                <a:highlight>
                  <a:srgbClr val="FFFFFF"/>
                </a:highlight>
                <a:latin typeface="Harding"/>
              </a:rPr>
              <a:t>operating on entire arrays rather than their individual elements</a:t>
            </a:r>
            <a:endParaRPr lang="en-US" dirty="0"/>
          </a:p>
          <a:p>
            <a:pPr marL="457200" lvl="1" indent="0">
              <a:buNone/>
            </a:pPr>
            <a:r>
              <a:rPr lang="en-US" dirty="0">
                <a:sym typeface="Wingdings" pitchFamily="2" charset="2"/>
              </a:rPr>
              <a:t> </a:t>
            </a:r>
            <a:r>
              <a:rPr lang="en-CH"/>
              <a:t>“</a:t>
            </a:r>
            <a:r>
              <a:rPr lang="en-CH" dirty="0"/>
              <a:t>vectorize” </a:t>
            </a:r>
            <a:r>
              <a:rPr lang="en-CH"/>
              <a:t>the code</a:t>
            </a:r>
            <a:r>
              <a:rPr lang="en-US" dirty="0"/>
              <a:t> </a:t>
            </a:r>
          </a:p>
        </p:txBody>
      </p:sp>
      <p:sp>
        <p:nvSpPr>
          <p:cNvPr id="4" name="Date Placeholder 3">
            <a:extLst>
              <a:ext uri="{FF2B5EF4-FFF2-40B4-BE49-F238E27FC236}">
                <a16:creationId xmlns:a16="http://schemas.microsoft.com/office/drawing/2014/main" id="{2247E61D-1AE6-D55D-6EE0-7758D3C3924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D6907C3-4A93-3DA8-17F8-4F4BCC84CE0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33B74BF-43FF-BAAE-4D35-FA511B15794B}"/>
              </a:ext>
            </a:extLst>
          </p:cNvPr>
          <p:cNvSpPr>
            <a:spLocks noGrp="1"/>
          </p:cNvSpPr>
          <p:nvPr>
            <p:ph type="sldNum" sz="quarter" idx="12"/>
          </p:nvPr>
        </p:nvSpPr>
        <p:spPr/>
        <p:txBody>
          <a:bodyPr/>
          <a:lstStyle/>
          <a:p>
            <a:fld id="{EF79ADEA-B933-47CC-A4E9-04E6298B917C}" type="slidenum">
              <a:rPr lang="en-US" smtClean="0"/>
              <a:pPr/>
              <a:t>33</a:t>
            </a:fld>
            <a:endParaRPr lang="en-US"/>
          </a:p>
        </p:txBody>
      </p:sp>
      <p:pic>
        <p:nvPicPr>
          <p:cNvPr id="9" name="Picture 8">
            <a:extLst>
              <a:ext uri="{FF2B5EF4-FFF2-40B4-BE49-F238E27FC236}">
                <a16:creationId xmlns:a16="http://schemas.microsoft.com/office/drawing/2014/main" id="{D61EE9AE-67CD-A43B-936B-969D08920C55}"/>
              </a:ext>
            </a:extLst>
          </p:cNvPr>
          <p:cNvPicPr>
            <a:picLocks noChangeAspect="1"/>
          </p:cNvPicPr>
          <p:nvPr/>
        </p:nvPicPr>
        <p:blipFill rotWithShape="1">
          <a:blip r:embed="rId3"/>
          <a:srcRect l="12201" t="10209" r="8000" b="9501"/>
          <a:stretch/>
        </p:blipFill>
        <p:spPr>
          <a:xfrm>
            <a:off x="8472264" y="3725160"/>
            <a:ext cx="3528392" cy="2577128"/>
          </a:xfrm>
          <a:prstGeom prst="rect">
            <a:avLst/>
          </a:prstGeom>
        </p:spPr>
      </p:pic>
      <p:pic>
        <p:nvPicPr>
          <p:cNvPr id="10" name="Picture 9">
            <a:extLst>
              <a:ext uri="{FF2B5EF4-FFF2-40B4-BE49-F238E27FC236}">
                <a16:creationId xmlns:a16="http://schemas.microsoft.com/office/drawing/2014/main" id="{29D2CDA5-89B4-232E-19E0-7BA2B8696520}"/>
              </a:ext>
            </a:extLst>
          </p:cNvPr>
          <p:cNvPicPr>
            <a:picLocks noChangeAspect="1"/>
          </p:cNvPicPr>
          <p:nvPr/>
        </p:nvPicPr>
        <p:blipFill rotWithShape="1">
          <a:blip r:embed="rId4"/>
          <a:srcRect l="25337" r="4105"/>
          <a:stretch/>
        </p:blipFill>
        <p:spPr>
          <a:xfrm>
            <a:off x="7924799" y="1880195"/>
            <a:ext cx="4114801" cy="1719640"/>
          </a:xfrm>
          <a:prstGeom prst="rect">
            <a:avLst/>
          </a:prstGeom>
        </p:spPr>
      </p:pic>
      <p:pic>
        <p:nvPicPr>
          <p:cNvPr id="11" name="Picture 10">
            <a:extLst>
              <a:ext uri="{FF2B5EF4-FFF2-40B4-BE49-F238E27FC236}">
                <a16:creationId xmlns:a16="http://schemas.microsoft.com/office/drawing/2014/main" id="{DFC978A5-77A3-F338-29DE-C21756449E81}"/>
              </a:ext>
            </a:extLst>
          </p:cNvPr>
          <p:cNvPicPr>
            <a:picLocks noChangeAspect="1"/>
          </p:cNvPicPr>
          <p:nvPr/>
        </p:nvPicPr>
        <p:blipFill rotWithShape="1">
          <a:blip r:embed="rId4"/>
          <a:srcRect l="1712" r="74875" b="16220"/>
          <a:stretch/>
        </p:blipFill>
        <p:spPr>
          <a:xfrm>
            <a:off x="9183706" y="305625"/>
            <a:ext cx="1825587" cy="1926270"/>
          </a:xfrm>
          <a:prstGeom prst="rect">
            <a:avLst/>
          </a:prstGeom>
        </p:spPr>
      </p:pic>
    </p:spTree>
    <p:extLst>
      <p:ext uri="{BB962C8B-B14F-4D97-AF65-F5344CB8AC3E}">
        <p14:creationId xmlns:p14="http://schemas.microsoft.com/office/powerpoint/2010/main" val="40099726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memory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34</a:t>
            </a:fld>
            <a:endParaRPr lang="en-US"/>
          </a:p>
        </p:txBody>
      </p:sp>
    </p:spTree>
    <p:extLst>
      <p:ext uri="{BB962C8B-B14F-4D97-AF65-F5344CB8AC3E}">
        <p14:creationId xmlns:p14="http://schemas.microsoft.com/office/powerpoint/2010/main" val="15208740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35</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6873692" y="703545"/>
            <a:ext cx="2376264" cy="1200329"/>
          </a:xfrm>
          <a:prstGeom prst="rect">
            <a:avLst/>
          </a:prstGeom>
          <a:solidFill>
            <a:schemeClr val="accent6">
              <a:lumMod val="20000"/>
              <a:lumOff val="80000"/>
            </a:schemeClr>
          </a:solidFill>
        </p:spPr>
        <p:txBody>
          <a:bodyPr wrap="square" rtlCol="0">
            <a:spAutoFit/>
          </a:bodyPr>
          <a:lstStyle/>
          <a:p>
            <a:pPr algn="ctr"/>
            <a:r>
              <a:rPr lang="en-CH" dirty="0"/>
              <a:t>The array data is stored in a contiguous memory block, using native data types</a:t>
            </a:r>
          </a:p>
        </p:txBody>
      </p:sp>
      <p:graphicFrame>
        <p:nvGraphicFramePr>
          <p:cNvPr id="15" name="Table 14">
            <a:extLst>
              <a:ext uri="{FF2B5EF4-FFF2-40B4-BE49-F238E27FC236}">
                <a16:creationId xmlns:a16="http://schemas.microsoft.com/office/drawing/2014/main" id="{6C027001-4640-7562-1B6A-6239F78D7C74}"/>
              </a:ext>
            </a:extLst>
          </p:cNvPr>
          <p:cNvGraphicFramePr>
            <a:graphicFrameLocks noGrp="1"/>
          </p:cNvGraphicFramePr>
          <p:nvPr>
            <p:extLst>
              <p:ext uri="{D42A27DB-BD31-4B8C-83A1-F6EECF244321}">
                <p14:modId xmlns:p14="http://schemas.microsoft.com/office/powerpoint/2010/main" val="4080791679"/>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6" name="TextBox 15">
            <a:extLst>
              <a:ext uri="{FF2B5EF4-FFF2-40B4-BE49-F238E27FC236}">
                <a16:creationId xmlns:a16="http://schemas.microsoft.com/office/drawing/2014/main" id="{637DD10C-3EC8-BB57-BACE-3BE7D2304643}"/>
              </a:ext>
            </a:extLst>
          </p:cNvPr>
          <p:cNvSpPr txBox="1"/>
          <p:nvPr/>
        </p:nvSpPr>
        <p:spPr>
          <a:xfrm>
            <a:off x="551384" y="1526188"/>
            <a:ext cx="1224136" cy="369332"/>
          </a:xfrm>
          <a:prstGeom prst="rect">
            <a:avLst/>
          </a:prstGeom>
          <a:noFill/>
        </p:spPr>
        <p:txBody>
          <a:bodyPr wrap="square" rtlCol="0">
            <a:spAutoFit/>
          </a:bodyPr>
          <a:lstStyle/>
          <a:p>
            <a:pPr algn="ctr"/>
            <a:r>
              <a:rPr lang="en-CH" dirty="0"/>
              <a:t>int64</a:t>
            </a:r>
          </a:p>
        </p:txBody>
      </p:sp>
      <p:sp>
        <p:nvSpPr>
          <p:cNvPr id="17" name="TextBox 16">
            <a:extLst>
              <a:ext uri="{FF2B5EF4-FFF2-40B4-BE49-F238E27FC236}">
                <a16:creationId xmlns:a16="http://schemas.microsoft.com/office/drawing/2014/main" id="{846DAE04-FE39-7DF4-73FA-EC0C30FC9EBB}"/>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Tree>
    <p:extLst>
      <p:ext uri="{BB962C8B-B14F-4D97-AF65-F5344CB8AC3E}">
        <p14:creationId xmlns:p14="http://schemas.microsoft.com/office/powerpoint/2010/main" val="39158963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36</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8" name="Table 7">
            <a:extLst>
              <a:ext uri="{FF2B5EF4-FFF2-40B4-BE49-F238E27FC236}">
                <a16:creationId xmlns:a16="http://schemas.microsoft.com/office/drawing/2014/main" id="{9F0F60CC-8EBA-1CC9-A423-8C5075CBA701}"/>
              </a:ext>
            </a:extLst>
          </p:cNvPr>
          <p:cNvGraphicFramePr>
            <a:graphicFrameLocks noGrp="1"/>
          </p:cNvGraphicFramePr>
          <p:nvPr>
            <p:extLst>
              <p:ext uri="{D42A27DB-BD31-4B8C-83A1-F6EECF244321}">
                <p14:modId xmlns:p14="http://schemas.microsoft.com/office/powerpoint/2010/main" val="996620606"/>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8" name="TextBox 17">
            <a:extLst>
              <a:ext uri="{FF2B5EF4-FFF2-40B4-BE49-F238E27FC236}">
                <a16:creationId xmlns:a16="http://schemas.microsoft.com/office/drawing/2014/main" id="{E70819C9-2FAC-62A5-32EF-EEB48037C60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8006176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37</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extLst>
              <p:ext uri="{D42A27DB-BD31-4B8C-83A1-F6EECF244321}">
                <p14:modId xmlns:p14="http://schemas.microsoft.com/office/powerpoint/2010/main" val="301124271"/>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graphicFrame>
        <p:nvGraphicFramePr>
          <p:cNvPr id="2" name="Table 1">
            <a:extLst>
              <a:ext uri="{FF2B5EF4-FFF2-40B4-BE49-F238E27FC236}">
                <a16:creationId xmlns:a16="http://schemas.microsoft.com/office/drawing/2014/main" id="{583B5EB4-6273-66D6-FC27-C21A9DFDAB0B}"/>
              </a:ext>
            </a:extLst>
          </p:cNvPr>
          <p:cNvGraphicFramePr>
            <a:graphicFrameLocks noGrp="1"/>
          </p:cNvGraphicFramePr>
          <p:nvPr>
            <p:extLst>
              <p:ext uri="{D42A27DB-BD31-4B8C-83A1-F6EECF244321}">
                <p14:modId xmlns:p14="http://schemas.microsoft.com/office/powerpoint/2010/main" val="2885164178"/>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14" name="Table 13">
            <a:extLst>
              <a:ext uri="{FF2B5EF4-FFF2-40B4-BE49-F238E27FC236}">
                <a16:creationId xmlns:a16="http://schemas.microsoft.com/office/drawing/2014/main" id="{A0B3F010-D4A7-47CF-4DAF-66EC2B6A9350}"/>
              </a:ext>
            </a:extLst>
          </p:cNvPr>
          <p:cNvGraphicFramePr>
            <a:graphicFrameLocks noGrp="1"/>
          </p:cNvGraphicFramePr>
          <p:nvPr>
            <p:extLst>
              <p:ext uri="{D42A27DB-BD31-4B8C-83A1-F6EECF244321}">
                <p14:modId xmlns:p14="http://schemas.microsoft.com/office/powerpoint/2010/main" val="614163084"/>
              </p:ext>
            </p:extLst>
          </p:nvPr>
        </p:nvGraphicFramePr>
        <p:xfrm>
          <a:off x="6749170" y="3543200"/>
          <a:ext cx="1892745" cy="1587810"/>
        </p:xfrm>
        <a:graphic>
          <a:graphicData uri="http://schemas.openxmlformats.org/drawingml/2006/table">
            <a:tbl>
              <a:tblPr firstRow="1" bandRow="1">
                <a:tableStyleId>{5C22544A-7EE6-4342-B048-85BDC9FD1C3A}</a:tableStyleId>
              </a:tblPr>
              <a:tblGrid>
                <a:gridCol w="630915">
                  <a:extLst>
                    <a:ext uri="{9D8B030D-6E8A-4147-A177-3AD203B41FA5}">
                      <a16:colId xmlns:a16="http://schemas.microsoft.com/office/drawing/2014/main" val="371355521"/>
                    </a:ext>
                  </a:extLst>
                </a:gridCol>
                <a:gridCol w="630915">
                  <a:extLst>
                    <a:ext uri="{9D8B030D-6E8A-4147-A177-3AD203B41FA5}">
                      <a16:colId xmlns:a16="http://schemas.microsoft.com/office/drawing/2014/main" val="1890143904"/>
                    </a:ext>
                  </a:extLst>
                </a:gridCol>
                <a:gridCol w="630915">
                  <a:extLst>
                    <a:ext uri="{9D8B030D-6E8A-4147-A177-3AD203B41FA5}">
                      <a16:colId xmlns:a16="http://schemas.microsoft.com/office/drawing/2014/main" val="3423238042"/>
                    </a:ext>
                  </a:extLst>
                </a:gridCol>
              </a:tblGrid>
              <a:tr h="529270">
                <a:tc>
                  <a:txBody>
                    <a:bodyPr/>
                    <a:lstStyle/>
                    <a:p>
                      <a:pPr marL="0" algn="ctr" defTabSz="914400" rtl="0" eaLnBrk="1" latinLnBrk="0" hangingPunct="1"/>
                      <a:r>
                        <a:rPr lang="en-CH" sz="24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sp>
        <p:nvSpPr>
          <p:cNvPr id="15" name="TextBox 14">
            <a:extLst>
              <a:ext uri="{FF2B5EF4-FFF2-40B4-BE49-F238E27FC236}">
                <a16:creationId xmlns:a16="http://schemas.microsoft.com/office/drawing/2014/main" id="{C0AC2FAF-FE4B-C385-F712-830824B8B20A}"/>
              </a:ext>
            </a:extLst>
          </p:cNvPr>
          <p:cNvSpPr txBox="1"/>
          <p:nvPr/>
        </p:nvSpPr>
        <p:spPr>
          <a:xfrm>
            <a:off x="6687429" y="3136826"/>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7" name="TextBox 6">
            <a:extLst>
              <a:ext uri="{FF2B5EF4-FFF2-40B4-BE49-F238E27FC236}">
                <a16:creationId xmlns:a16="http://schemas.microsoft.com/office/drawing/2014/main" id="{58606BCB-584F-C7C7-AFC1-04E62C9E112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25408498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38</a:t>
            </a:fld>
            <a:endParaRPr lang="en-US"/>
          </a:p>
        </p:txBody>
      </p:sp>
      <p:sp>
        <p:nvSpPr>
          <p:cNvPr id="16" name="TextBox 15">
            <a:extLst>
              <a:ext uri="{FF2B5EF4-FFF2-40B4-BE49-F238E27FC236}">
                <a16:creationId xmlns:a16="http://schemas.microsoft.com/office/drawing/2014/main" id="{8F4FD552-0A7B-9DD1-193A-C7D6508817B4}"/>
              </a:ext>
            </a:extLst>
          </p:cNvPr>
          <p:cNvSpPr txBox="1"/>
          <p:nvPr/>
        </p:nvSpPr>
        <p:spPr>
          <a:xfrm>
            <a:off x="5111030" y="947470"/>
            <a:ext cx="1944217" cy="369332"/>
          </a:xfrm>
          <a:prstGeom prst="rect">
            <a:avLst/>
          </a:prstGeom>
          <a:noFill/>
        </p:spPr>
        <p:txBody>
          <a:bodyPr wrap="square" rtlCol="0">
            <a:spAutoFit/>
          </a:bodyPr>
          <a:lstStyle/>
          <a:p>
            <a:pPr algn="ctr"/>
            <a:r>
              <a:rPr lang="en-CH" b="1" dirty="0">
                <a:solidFill>
                  <a:schemeClr val="accent1">
                    <a:lumMod val="60000"/>
                    <a:lumOff val="40000"/>
                  </a:schemeClr>
                </a:solidFill>
              </a:rPr>
              <a:t>NumPy view</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extLst>
              <p:ext uri="{D42A27DB-BD31-4B8C-83A1-F6EECF244321}">
                <p14:modId xmlns:p14="http://schemas.microsoft.com/office/powerpoint/2010/main" val="3497345462"/>
              </p:ext>
            </p:extLst>
          </p:nvPr>
        </p:nvGraphicFramePr>
        <p:xfrm>
          <a:off x="4151783" y="3099443"/>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extLst>
              <p:ext uri="{D42A27DB-BD31-4B8C-83A1-F6EECF244321}">
                <p14:modId xmlns:p14="http://schemas.microsoft.com/office/powerpoint/2010/main" val="2926797450"/>
              </p:ext>
            </p:extLst>
          </p:nvPr>
        </p:nvGraphicFramePr>
        <p:xfrm>
          <a:off x="5696000" y="574196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extLst>
              <p:ext uri="{D42A27DB-BD31-4B8C-83A1-F6EECF244321}">
                <p14:modId xmlns:p14="http://schemas.microsoft.com/office/powerpoint/2010/main" val="2181661090"/>
              </p:ext>
            </p:extLst>
          </p:nvPr>
        </p:nvGraphicFramePr>
        <p:xfrm>
          <a:off x="5477999" y="4054841"/>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extLst>
              <p:ext uri="{D42A27DB-BD31-4B8C-83A1-F6EECF244321}">
                <p14:modId xmlns:p14="http://schemas.microsoft.com/office/powerpoint/2010/main" val="3843040396"/>
              </p:ext>
            </p:extLst>
          </p:nvPr>
        </p:nvGraphicFramePr>
        <p:xfrm>
          <a:off x="5477999"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extLst>
              <p:ext uri="{D42A27DB-BD31-4B8C-83A1-F6EECF244321}">
                <p14:modId xmlns:p14="http://schemas.microsoft.com/office/powerpoint/2010/main" val="158056731"/>
              </p:ext>
            </p:extLst>
          </p:nvPr>
        </p:nvGraphicFramePr>
        <p:xfrm>
          <a:off x="4021289" y="474018"/>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52624" y="43809"/>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3" name="TextBox 2">
            <a:extLst>
              <a:ext uri="{FF2B5EF4-FFF2-40B4-BE49-F238E27FC236}">
                <a16:creationId xmlns:a16="http://schemas.microsoft.com/office/drawing/2014/main" id="{B819EA38-61F4-DE39-6743-E7E35518A587}"/>
              </a:ext>
            </a:extLst>
          </p:cNvPr>
          <p:cNvSpPr txBox="1"/>
          <p:nvPr/>
        </p:nvSpPr>
        <p:spPr>
          <a:xfrm>
            <a:off x="541864" y="3055114"/>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x.ravel()</a:t>
            </a:r>
          </a:p>
        </p:txBody>
      </p:sp>
      <p:sp>
        <p:nvSpPr>
          <p:cNvPr id="8" name="TextBox 7">
            <a:extLst>
              <a:ext uri="{FF2B5EF4-FFF2-40B4-BE49-F238E27FC236}">
                <a16:creationId xmlns:a16="http://schemas.microsoft.com/office/drawing/2014/main" id="{7C870E2A-DC9C-B836-0F1D-D65C1DF4BEAD}"/>
              </a:ext>
            </a:extLst>
          </p:cNvPr>
          <p:cNvSpPr txBox="1"/>
          <p:nvPr/>
        </p:nvSpPr>
        <p:spPr>
          <a:xfrm>
            <a:off x="974520" y="947470"/>
            <a:ext cx="1944217" cy="369332"/>
          </a:xfrm>
          <a:prstGeom prst="rect">
            <a:avLst/>
          </a:prstGeom>
          <a:noFill/>
        </p:spPr>
        <p:txBody>
          <a:bodyPr wrap="square" rtlCol="0">
            <a:spAutoFit/>
          </a:bodyPr>
          <a:lstStyle/>
          <a:p>
            <a:pPr algn="ctr"/>
            <a:r>
              <a:rPr lang="en-CH" b="1" dirty="0"/>
              <a:t>NumPy operation</a:t>
            </a:r>
          </a:p>
        </p:txBody>
      </p:sp>
      <p:sp>
        <p:nvSpPr>
          <p:cNvPr id="9" name="TextBox 8">
            <a:extLst>
              <a:ext uri="{FF2B5EF4-FFF2-40B4-BE49-F238E27FC236}">
                <a16:creationId xmlns:a16="http://schemas.microsoft.com/office/drawing/2014/main" id="{8142AA83-82E0-FF00-14CA-2EF66F27336E}"/>
              </a:ext>
            </a:extLst>
          </p:cNvPr>
          <p:cNvSpPr txBox="1"/>
          <p:nvPr/>
        </p:nvSpPr>
        <p:spPr>
          <a:xfrm>
            <a:off x="541864" y="4322177"/>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x.T</a:t>
            </a:r>
          </a:p>
        </p:txBody>
      </p:sp>
      <p:sp>
        <p:nvSpPr>
          <p:cNvPr id="10" name="TextBox 9">
            <a:extLst>
              <a:ext uri="{FF2B5EF4-FFF2-40B4-BE49-F238E27FC236}">
                <a16:creationId xmlns:a16="http://schemas.microsoft.com/office/drawing/2014/main" id="{425DE99C-D596-A556-D2D0-76CC8FCBBBDA}"/>
              </a:ext>
            </a:extLst>
          </p:cNvPr>
          <p:cNvSpPr txBox="1"/>
          <p:nvPr/>
        </p:nvSpPr>
        <p:spPr>
          <a:xfrm>
            <a:off x="541864" y="5589240"/>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x[::2, ::2]</a:t>
            </a:r>
          </a:p>
        </p:txBody>
      </p:sp>
      <p:sp>
        <p:nvSpPr>
          <p:cNvPr id="11" name="TextBox 10">
            <a:extLst>
              <a:ext uri="{FF2B5EF4-FFF2-40B4-BE49-F238E27FC236}">
                <a16:creationId xmlns:a16="http://schemas.microsoft.com/office/drawing/2014/main" id="{608C64E7-4B03-82D6-6BBA-C34899D79F74}"/>
              </a:ext>
            </a:extLst>
          </p:cNvPr>
          <p:cNvSpPr txBox="1"/>
          <p:nvPr/>
        </p:nvSpPr>
        <p:spPr>
          <a:xfrm>
            <a:off x="541864" y="1788051"/>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a:t>
            </a:r>
          </a:p>
        </p:txBody>
      </p:sp>
      <p:sp>
        <p:nvSpPr>
          <p:cNvPr id="12" name="TextBox 11">
            <a:extLst>
              <a:ext uri="{FF2B5EF4-FFF2-40B4-BE49-F238E27FC236}">
                <a16:creationId xmlns:a16="http://schemas.microsoft.com/office/drawing/2014/main" id="{7BEE0BBF-9504-89D8-4F77-1EEE40F0B9A0}"/>
              </a:ext>
            </a:extLst>
          </p:cNvPr>
          <p:cNvSpPr txBox="1"/>
          <p:nvPr/>
        </p:nvSpPr>
        <p:spPr>
          <a:xfrm>
            <a:off x="344324" y="224825"/>
            <a:ext cx="3204608" cy="646331"/>
          </a:xfrm>
          <a:prstGeom prst="rect">
            <a:avLst/>
          </a:prstGeom>
          <a:solidFill>
            <a:schemeClr val="accent6">
              <a:lumMod val="20000"/>
              <a:lumOff val="80000"/>
            </a:schemeClr>
          </a:solidFill>
        </p:spPr>
        <p:txBody>
          <a:bodyPr wrap="square" rtlCol="0">
            <a:spAutoFit/>
          </a:bodyPr>
          <a:lstStyle/>
          <a:p>
            <a:pPr algn="ctr"/>
            <a:r>
              <a:rPr lang="en-CH" dirty="0"/>
              <a:t>The same memory block can be interpreted in many ways</a:t>
            </a:r>
          </a:p>
        </p:txBody>
      </p:sp>
      <p:sp>
        <p:nvSpPr>
          <p:cNvPr id="20" name="TextBox 19">
            <a:extLst>
              <a:ext uri="{FF2B5EF4-FFF2-40B4-BE49-F238E27FC236}">
                <a16:creationId xmlns:a16="http://schemas.microsoft.com/office/drawing/2014/main" id="{AF6FDEF0-01D9-B3EB-4081-9F8C787C2749}"/>
              </a:ext>
            </a:extLst>
          </p:cNvPr>
          <p:cNvSpPr txBox="1"/>
          <p:nvPr/>
        </p:nvSpPr>
        <p:spPr>
          <a:xfrm>
            <a:off x="8610600" y="1465190"/>
            <a:ext cx="2706232" cy="369332"/>
          </a:xfrm>
          <a:prstGeom prst="rect">
            <a:avLst/>
          </a:prstGeom>
          <a:solidFill>
            <a:srgbClr val="F0D0D5"/>
          </a:solidFill>
        </p:spPr>
        <p:txBody>
          <a:bodyPr wrap="square" rtlCol="0">
            <a:spAutoFit/>
          </a:bodyPr>
          <a:lstStyle/>
          <a:p>
            <a:pPr algn="ctr"/>
            <a:r>
              <a:rPr lang="en-US" dirty="0"/>
              <a:t>What is changing?</a:t>
            </a:r>
            <a:endParaRPr lang="en-CH" dirty="0"/>
          </a:p>
        </p:txBody>
      </p:sp>
    </p:spTree>
    <p:extLst>
      <p:ext uri="{BB962C8B-B14F-4D97-AF65-F5344CB8AC3E}">
        <p14:creationId xmlns:p14="http://schemas.microsoft.com/office/powerpoint/2010/main" val="25505855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39</a:t>
            </a:fld>
            <a:endParaRPr lang="en-US"/>
          </a:p>
        </p:txBody>
      </p:sp>
      <p:sp>
        <p:nvSpPr>
          <p:cNvPr id="16" name="TextBox 15">
            <a:extLst>
              <a:ext uri="{FF2B5EF4-FFF2-40B4-BE49-F238E27FC236}">
                <a16:creationId xmlns:a16="http://schemas.microsoft.com/office/drawing/2014/main" id="{8F4FD552-0A7B-9DD1-193A-C7D6508817B4}"/>
              </a:ext>
            </a:extLst>
          </p:cNvPr>
          <p:cNvSpPr txBox="1"/>
          <p:nvPr/>
        </p:nvSpPr>
        <p:spPr>
          <a:xfrm>
            <a:off x="5111030" y="947470"/>
            <a:ext cx="1944217" cy="369332"/>
          </a:xfrm>
          <a:prstGeom prst="rect">
            <a:avLst/>
          </a:prstGeom>
          <a:noFill/>
        </p:spPr>
        <p:txBody>
          <a:bodyPr wrap="square" rtlCol="0">
            <a:spAutoFit/>
          </a:bodyPr>
          <a:lstStyle/>
          <a:p>
            <a:pPr algn="ctr"/>
            <a:r>
              <a:rPr lang="en-CH" b="1" dirty="0">
                <a:solidFill>
                  <a:schemeClr val="accent1">
                    <a:lumMod val="60000"/>
                    <a:lumOff val="40000"/>
                  </a:schemeClr>
                </a:solidFill>
              </a:rPr>
              <a:t>NumPy view</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nvGraphicFramePr>
        <p:xfrm>
          <a:off x="4151783" y="3099443"/>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nvGraphicFramePr>
        <p:xfrm>
          <a:off x="5696000" y="574196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nvGraphicFramePr>
        <p:xfrm>
          <a:off x="5477999" y="4054841"/>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nvGraphicFramePr>
        <p:xfrm>
          <a:off x="5477999"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nvGraphicFramePr>
        <p:xfrm>
          <a:off x="4021289" y="474018"/>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52624" y="43809"/>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3" name="TextBox 2">
            <a:extLst>
              <a:ext uri="{FF2B5EF4-FFF2-40B4-BE49-F238E27FC236}">
                <a16:creationId xmlns:a16="http://schemas.microsoft.com/office/drawing/2014/main" id="{B819EA38-61F4-DE39-6743-E7E35518A587}"/>
              </a:ext>
            </a:extLst>
          </p:cNvPr>
          <p:cNvSpPr txBox="1"/>
          <p:nvPr/>
        </p:nvSpPr>
        <p:spPr>
          <a:xfrm>
            <a:off x="541864" y="3055114"/>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x.ravel()</a:t>
            </a:r>
          </a:p>
        </p:txBody>
      </p:sp>
      <p:sp>
        <p:nvSpPr>
          <p:cNvPr id="8" name="TextBox 7">
            <a:extLst>
              <a:ext uri="{FF2B5EF4-FFF2-40B4-BE49-F238E27FC236}">
                <a16:creationId xmlns:a16="http://schemas.microsoft.com/office/drawing/2014/main" id="{7C870E2A-DC9C-B836-0F1D-D65C1DF4BEAD}"/>
              </a:ext>
            </a:extLst>
          </p:cNvPr>
          <p:cNvSpPr txBox="1"/>
          <p:nvPr/>
        </p:nvSpPr>
        <p:spPr>
          <a:xfrm>
            <a:off x="974520" y="947470"/>
            <a:ext cx="1944217" cy="369332"/>
          </a:xfrm>
          <a:prstGeom prst="rect">
            <a:avLst/>
          </a:prstGeom>
          <a:noFill/>
        </p:spPr>
        <p:txBody>
          <a:bodyPr wrap="square" rtlCol="0">
            <a:spAutoFit/>
          </a:bodyPr>
          <a:lstStyle/>
          <a:p>
            <a:pPr algn="ctr"/>
            <a:r>
              <a:rPr lang="en-CH" b="1" dirty="0"/>
              <a:t>NumPy operation</a:t>
            </a:r>
          </a:p>
        </p:txBody>
      </p:sp>
      <p:sp>
        <p:nvSpPr>
          <p:cNvPr id="9" name="TextBox 8">
            <a:extLst>
              <a:ext uri="{FF2B5EF4-FFF2-40B4-BE49-F238E27FC236}">
                <a16:creationId xmlns:a16="http://schemas.microsoft.com/office/drawing/2014/main" id="{8142AA83-82E0-FF00-14CA-2EF66F27336E}"/>
              </a:ext>
            </a:extLst>
          </p:cNvPr>
          <p:cNvSpPr txBox="1"/>
          <p:nvPr/>
        </p:nvSpPr>
        <p:spPr>
          <a:xfrm>
            <a:off x="541864" y="4322177"/>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x.T</a:t>
            </a:r>
          </a:p>
        </p:txBody>
      </p:sp>
      <p:sp>
        <p:nvSpPr>
          <p:cNvPr id="10" name="TextBox 9">
            <a:extLst>
              <a:ext uri="{FF2B5EF4-FFF2-40B4-BE49-F238E27FC236}">
                <a16:creationId xmlns:a16="http://schemas.microsoft.com/office/drawing/2014/main" id="{425DE99C-D596-A556-D2D0-76CC8FCBBBDA}"/>
              </a:ext>
            </a:extLst>
          </p:cNvPr>
          <p:cNvSpPr txBox="1"/>
          <p:nvPr/>
        </p:nvSpPr>
        <p:spPr>
          <a:xfrm>
            <a:off x="541864" y="5589240"/>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x[::2, ::2]</a:t>
            </a:r>
          </a:p>
        </p:txBody>
      </p:sp>
      <p:sp>
        <p:nvSpPr>
          <p:cNvPr id="11" name="TextBox 10">
            <a:extLst>
              <a:ext uri="{FF2B5EF4-FFF2-40B4-BE49-F238E27FC236}">
                <a16:creationId xmlns:a16="http://schemas.microsoft.com/office/drawing/2014/main" id="{608C64E7-4B03-82D6-6BBA-C34899D79F74}"/>
              </a:ext>
            </a:extLst>
          </p:cNvPr>
          <p:cNvSpPr txBox="1"/>
          <p:nvPr/>
        </p:nvSpPr>
        <p:spPr>
          <a:xfrm>
            <a:off x="541864" y="1788051"/>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a:t>
            </a:r>
          </a:p>
        </p:txBody>
      </p:sp>
      <p:sp>
        <p:nvSpPr>
          <p:cNvPr id="12" name="TextBox 11">
            <a:extLst>
              <a:ext uri="{FF2B5EF4-FFF2-40B4-BE49-F238E27FC236}">
                <a16:creationId xmlns:a16="http://schemas.microsoft.com/office/drawing/2014/main" id="{7BEE0BBF-9504-89D8-4F77-1EEE40F0B9A0}"/>
              </a:ext>
            </a:extLst>
          </p:cNvPr>
          <p:cNvSpPr txBox="1"/>
          <p:nvPr/>
        </p:nvSpPr>
        <p:spPr>
          <a:xfrm>
            <a:off x="344324" y="224825"/>
            <a:ext cx="3204608" cy="646331"/>
          </a:xfrm>
          <a:prstGeom prst="rect">
            <a:avLst/>
          </a:prstGeom>
          <a:solidFill>
            <a:schemeClr val="accent6">
              <a:lumMod val="20000"/>
              <a:lumOff val="80000"/>
            </a:schemeClr>
          </a:solidFill>
        </p:spPr>
        <p:txBody>
          <a:bodyPr wrap="square" rtlCol="0">
            <a:spAutoFit/>
          </a:bodyPr>
          <a:lstStyle/>
          <a:p>
            <a:pPr algn="ctr"/>
            <a:r>
              <a:rPr lang="en-CH" dirty="0"/>
              <a:t>The same memory block can be interpreted in many ways</a:t>
            </a:r>
          </a:p>
        </p:txBody>
      </p:sp>
      <p:sp>
        <p:nvSpPr>
          <p:cNvPr id="13" name="TextBox 12">
            <a:extLst>
              <a:ext uri="{FF2B5EF4-FFF2-40B4-BE49-F238E27FC236}">
                <a16:creationId xmlns:a16="http://schemas.microsoft.com/office/drawing/2014/main" id="{83C3AA8D-670E-7681-9CE4-6600C87654D4}"/>
              </a:ext>
            </a:extLst>
          </p:cNvPr>
          <p:cNvSpPr txBox="1"/>
          <p:nvPr/>
        </p:nvSpPr>
        <p:spPr>
          <a:xfrm>
            <a:off x="8610600" y="1465190"/>
            <a:ext cx="2706232" cy="369332"/>
          </a:xfrm>
          <a:prstGeom prst="rect">
            <a:avLst/>
          </a:prstGeom>
          <a:solidFill>
            <a:srgbClr val="F0D0D5"/>
          </a:solidFill>
        </p:spPr>
        <p:txBody>
          <a:bodyPr wrap="square" rtlCol="0">
            <a:spAutoFit/>
          </a:bodyPr>
          <a:lstStyle/>
          <a:p>
            <a:pPr algn="ctr"/>
            <a:r>
              <a:rPr lang="en-US" dirty="0"/>
              <a:t>What is changing?</a:t>
            </a:r>
            <a:endParaRPr lang="en-CH" dirty="0"/>
          </a:p>
        </p:txBody>
      </p:sp>
      <p:sp>
        <p:nvSpPr>
          <p:cNvPr id="2" name="TextBox 1">
            <a:extLst>
              <a:ext uri="{FF2B5EF4-FFF2-40B4-BE49-F238E27FC236}">
                <a16:creationId xmlns:a16="http://schemas.microsoft.com/office/drawing/2014/main" id="{65C5D381-9D4D-083D-876D-3023B61E8586}"/>
              </a:ext>
            </a:extLst>
          </p:cNvPr>
          <p:cNvSpPr txBox="1"/>
          <p:nvPr/>
        </p:nvSpPr>
        <p:spPr>
          <a:xfrm>
            <a:off x="8361411" y="2685782"/>
            <a:ext cx="3204608" cy="369332"/>
          </a:xfrm>
          <a:prstGeom prst="rect">
            <a:avLst/>
          </a:prstGeom>
          <a:solidFill>
            <a:schemeClr val="accent6">
              <a:lumMod val="20000"/>
              <a:lumOff val="80000"/>
            </a:schemeClr>
          </a:solidFill>
        </p:spPr>
        <p:txBody>
          <a:bodyPr wrap="square" rtlCol="0">
            <a:spAutoFit/>
          </a:bodyPr>
          <a:lstStyle/>
          <a:p>
            <a:pPr algn="ctr"/>
            <a:r>
              <a:rPr lang="en-US" dirty="0"/>
              <a:t>Only the metadata</a:t>
            </a:r>
            <a:endParaRPr lang="en-CH" dirty="0"/>
          </a:p>
        </p:txBody>
      </p:sp>
      <p:pic>
        <p:nvPicPr>
          <p:cNvPr id="1026" name="Picture 2" descr="Data vs Metadata - do you know the difference? - Dataedo Blog">
            <a:extLst>
              <a:ext uri="{FF2B5EF4-FFF2-40B4-BE49-F238E27FC236}">
                <a16:creationId xmlns:a16="http://schemas.microsoft.com/office/drawing/2014/main" id="{25AA203C-263B-BA55-BA87-74CF6BD7B38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744" t="12314" r="15744" b="17622"/>
          <a:stretch/>
        </p:blipFill>
        <p:spPr bwMode="auto">
          <a:xfrm>
            <a:off x="7849561" y="4054841"/>
            <a:ext cx="4228309" cy="2262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28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US"/>
              <a:t>Thinking about data in terms of</a:t>
            </a:r>
            <a:endParaRPr lang="en-CH" dirty="0"/>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4</a:t>
            </a:fld>
            <a:endParaRPr lang="en-US" dirty="0"/>
          </a:p>
        </p:txBody>
      </p:sp>
      <p:grpSp>
        <p:nvGrpSpPr>
          <p:cNvPr id="3" name="Group 2">
            <a:extLst>
              <a:ext uri="{FF2B5EF4-FFF2-40B4-BE49-F238E27FC236}">
                <a16:creationId xmlns:a16="http://schemas.microsoft.com/office/drawing/2014/main" id="{88551AC0-E64B-10BA-4A93-8095149365AE}"/>
              </a:ext>
            </a:extLst>
          </p:cNvPr>
          <p:cNvGrpSpPr/>
          <p:nvPr/>
        </p:nvGrpSpPr>
        <p:grpSpPr>
          <a:xfrm>
            <a:off x="4676394" y="1440014"/>
            <a:ext cx="2839213" cy="4303548"/>
            <a:chOff x="1701801" y="2008201"/>
            <a:chExt cx="2362200" cy="2572266"/>
          </a:xfrm>
        </p:grpSpPr>
        <p:sp>
          <p:nvSpPr>
            <p:cNvPr id="7" name="Rectangle 6">
              <a:extLst>
                <a:ext uri="{FF2B5EF4-FFF2-40B4-BE49-F238E27FC236}">
                  <a16:creationId xmlns:a16="http://schemas.microsoft.com/office/drawing/2014/main" id="{0FF5F64F-15BA-05FB-1AAB-3FD93F5C034D}"/>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8" name="Rectangle 7">
              <a:extLst>
                <a:ext uri="{FF2B5EF4-FFF2-40B4-BE49-F238E27FC236}">
                  <a16:creationId xmlns:a16="http://schemas.microsoft.com/office/drawing/2014/main" id="{C9B7608A-6067-51DD-3F1D-8BE01A519010}"/>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8" name="Group 17">
            <a:extLst>
              <a:ext uri="{FF2B5EF4-FFF2-40B4-BE49-F238E27FC236}">
                <a16:creationId xmlns:a16="http://schemas.microsoft.com/office/drawing/2014/main" id="{B577FDDB-A9EF-6DDD-947A-D655777D4A54}"/>
              </a:ext>
            </a:extLst>
          </p:cNvPr>
          <p:cNvGrpSpPr/>
          <p:nvPr/>
        </p:nvGrpSpPr>
        <p:grpSpPr>
          <a:xfrm>
            <a:off x="1078230" y="1440014"/>
            <a:ext cx="2839213" cy="4303548"/>
            <a:chOff x="2370668" y="2025135"/>
            <a:chExt cx="2362200" cy="2572266"/>
          </a:xfrm>
        </p:grpSpPr>
        <p:sp>
          <p:nvSpPr>
            <p:cNvPr id="19" name="Rectangle 18">
              <a:extLst>
                <a:ext uri="{FF2B5EF4-FFF2-40B4-BE49-F238E27FC236}">
                  <a16:creationId xmlns:a16="http://schemas.microsoft.com/office/drawing/2014/main" id="{47D46AEB-0E34-4185-A14F-6B12DC1FC0D4}"/>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20" name="Rectangle 19">
              <a:extLst>
                <a:ext uri="{FF2B5EF4-FFF2-40B4-BE49-F238E27FC236}">
                  <a16:creationId xmlns:a16="http://schemas.microsoft.com/office/drawing/2014/main" id="{11835EFC-8F88-AF0B-16E7-A95ABDD6578B}"/>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21" name="Group 20">
            <a:extLst>
              <a:ext uri="{FF2B5EF4-FFF2-40B4-BE49-F238E27FC236}">
                <a16:creationId xmlns:a16="http://schemas.microsoft.com/office/drawing/2014/main" id="{3AAA0686-1522-D489-C48C-D96E450DA13A}"/>
              </a:ext>
            </a:extLst>
          </p:cNvPr>
          <p:cNvGrpSpPr/>
          <p:nvPr/>
        </p:nvGrpSpPr>
        <p:grpSpPr>
          <a:xfrm>
            <a:off x="8274558" y="1440014"/>
            <a:ext cx="2839213" cy="4303548"/>
            <a:chOff x="5283201" y="2074335"/>
            <a:chExt cx="2362200" cy="2523066"/>
          </a:xfrm>
        </p:grpSpPr>
        <p:sp>
          <p:nvSpPr>
            <p:cNvPr id="22" name="Rectangle 21">
              <a:extLst>
                <a:ext uri="{FF2B5EF4-FFF2-40B4-BE49-F238E27FC236}">
                  <a16:creationId xmlns:a16="http://schemas.microsoft.com/office/drawing/2014/main" id="{AFEF5E98-D15A-071E-6FCE-8FC062D2AAD5}"/>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23" name="Rectangle 22">
              <a:extLst>
                <a:ext uri="{FF2B5EF4-FFF2-40B4-BE49-F238E27FC236}">
                  <a16:creationId xmlns:a16="http://schemas.microsoft.com/office/drawing/2014/main" id="{417C9F24-16F9-BD1B-E285-142428502DD8}"/>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24" name="TextBox 23">
            <a:extLst>
              <a:ext uri="{FF2B5EF4-FFF2-40B4-BE49-F238E27FC236}">
                <a16:creationId xmlns:a16="http://schemas.microsoft.com/office/drawing/2014/main" id="{D7E6D43D-BBD4-3834-E61E-1738B0A54D0E}"/>
              </a:ext>
            </a:extLst>
          </p:cNvPr>
          <p:cNvSpPr txBox="1"/>
          <p:nvPr/>
        </p:nvSpPr>
        <p:spPr>
          <a:xfrm>
            <a:off x="9840416" y="5126626"/>
            <a:ext cx="1975048" cy="923330"/>
          </a:xfrm>
          <a:prstGeom prst="rect">
            <a:avLst/>
          </a:prstGeom>
          <a:solidFill>
            <a:srgbClr val="FFFF00"/>
          </a:solidFill>
        </p:spPr>
        <p:txBody>
          <a:bodyPr wrap="square" rtlCol="0">
            <a:spAutoFit/>
          </a:bodyPr>
          <a:lstStyle/>
          <a:p>
            <a:r>
              <a:rPr lang="en-CH" dirty="0"/>
              <a:t>These are criteria for selecting a data structure</a:t>
            </a:r>
          </a:p>
        </p:txBody>
      </p:sp>
      <p:sp>
        <p:nvSpPr>
          <p:cNvPr id="35" name="TextBox 34">
            <a:extLst>
              <a:ext uri="{FF2B5EF4-FFF2-40B4-BE49-F238E27FC236}">
                <a16:creationId xmlns:a16="http://schemas.microsoft.com/office/drawing/2014/main" id="{A81C58EA-D17B-8EF9-94AA-7679D9AF2E91}"/>
              </a:ext>
            </a:extLst>
          </p:cNvPr>
          <p:cNvSpPr txBox="1"/>
          <p:nvPr/>
        </p:nvSpPr>
        <p:spPr>
          <a:xfrm>
            <a:off x="316634" y="993502"/>
            <a:ext cx="1975048" cy="923330"/>
          </a:xfrm>
          <a:prstGeom prst="rect">
            <a:avLst/>
          </a:prstGeom>
          <a:solidFill>
            <a:srgbClr val="FFFF00"/>
          </a:solidFill>
        </p:spPr>
        <p:txBody>
          <a:bodyPr wrap="square" rtlCol="0">
            <a:spAutoFit/>
          </a:bodyPr>
          <a:lstStyle/>
          <a:p>
            <a:r>
              <a:rPr lang="en-CH" dirty="0"/>
              <a:t>This is an open question to the class</a:t>
            </a:r>
          </a:p>
        </p:txBody>
      </p:sp>
    </p:spTree>
    <p:extLst>
      <p:ext uri="{BB962C8B-B14F-4D97-AF65-F5344CB8AC3E}">
        <p14:creationId xmlns:p14="http://schemas.microsoft.com/office/powerpoint/2010/main" val="29537760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40</a:t>
            </a:fld>
            <a:endParaRPr lang="en-US"/>
          </a:p>
        </p:txBody>
      </p:sp>
      <p:graphicFrame>
        <p:nvGraphicFramePr>
          <p:cNvPr id="7" name="Table 6">
            <a:extLst>
              <a:ext uri="{FF2B5EF4-FFF2-40B4-BE49-F238E27FC236}">
                <a16:creationId xmlns:a16="http://schemas.microsoft.com/office/drawing/2014/main" id="{AC8DAAEE-3D72-DB97-6FCB-CF0028D4547A}"/>
              </a:ext>
            </a:extLst>
          </p:cNvPr>
          <p:cNvGraphicFramePr>
            <a:graphicFrameLocks noGrp="1"/>
          </p:cNvGraphicFramePr>
          <p:nvPr/>
        </p:nvGraphicFramePr>
        <p:xfrm>
          <a:off x="8839640" y="2794577"/>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6" name="TextBox 15">
            <a:extLst>
              <a:ext uri="{FF2B5EF4-FFF2-40B4-BE49-F238E27FC236}">
                <a16:creationId xmlns:a16="http://schemas.microsoft.com/office/drawing/2014/main" id="{8F4FD552-0A7B-9DD1-193A-C7D6508817B4}"/>
              </a:ext>
            </a:extLst>
          </p:cNvPr>
          <p:cNvSpPr txBox="1"/>
          <p:nvPr/>
        </p:nvSpPr>
        <p:spPr>
          <a:xfrm>
            <a:off x="5111030" y="947470"/>
            <a:ext cx="1944217" cy="369332"/>
          </a:xfrm>
          <a:prstGeom prst="rect">
            <a:avLst/>
          </a:prstGeom>
          <a:noFill/>
        </p:spPr>
        <p:txBody>
          <a:bodyPr wrap="square" rtlCol="0">
            <a:spAutoFit/>
          </a:bodyPr>
          <a:lstStyle/>
          <a:p>
            <a:pPr algn="ctr"/>
            <a:r>
              <a:rPr lang="en-CH" b="1" dirty="0">
                <a:solidFill>
                  <a:schemeClr val="accent1">
                    <a:lumMod val="60000"/>
                    <a:lumOff val="40000"/>
                  </a:schemeClr>
                </a:solidFill>
              </a:rPr>
              <a:t>NumPy view</a:t>
            </a:r>
          </a:p>
        </p:txBody>
      </p:sp>
      <p:sp>
        <p:nvSpPr>
          <p:cNvPr id="17" name="TextBox 16">
            <a:extLst>
              <a:ext uri="{FF2B5EF4-FFF2-40B4-BE49-F238E27FC236}">
                <a16:creationId xmlns:a16="http://schemas.microsoft.com/office/drawing/2014/main" id="{80DF6B14-41B0-B106-35F4-510A1327395D}"/>
              </a:ext>
            </a:extLst>
          </p:cNvPr>
          <p:cNvSpPr txBox="1"/>
          <p:nvPr/>
        </p:nvSpPr>
        <p:spPr>
          <a:xfrm>
            <a:off x="8688288" y="947470"/>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nvGraphicFramePr>
        <p:xfrm>
          <a:off x="4151783" y="3099443"/>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19" name="Table 18">
            <a:extLst>
              <a:ext uri="{FF2B5EF4-FFF2-40B4-BE49-F238E27FC236}">
                <a16:creationId xmlns:a16="http://schemas.microsoft.com/office/drawing/2014/main" id="{7F419449-6855-A177-1524-AC4B2CBC447A}"/>
              </a:ext>
            </a:extLst>
          </p:cNvPr>
          <p:cNvGraphicFramePr>
            <a:graphicFrameLocks noGrp="1"/>
          </p:cNvGraphicFramePr>
          <p:nvPr/>
        </p:nvGraphicFramePr>
        <p:xfrm>
          <a:off x="8839640" y="5559080"/>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(48, 16)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nvGraphicFramePr>
        <p:xfrm>
          <a:off x="5696000" y="574196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2" name="Table 21">
            <a:extLst>
              <a:ext uri="{FF2B5EF4-FFF2-40B4-BE49-F238E27FC236}">
                <a16:creationId xmlns:a16="http://schemas.microsoft.com/office/drawing/2014/main" id="{19DE7A3B-C859-BBBE-52A0-4252A19B1A9C}"/>
              </a:ext>
            </a:extLst>
          </p:cNvPr>
          <p:cNvGraphicFramePr>
            <a:graphicFrameLocks noGrp="1"/>
          </p:cNvGraphicFramePr>
          <p:nvPr/>
        </p:nvGraphicFramePr>
        <p:xfrm>
          <a:off x="8839640" y="4176829"/>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(8, 24)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nvGraphicFramePr>
        <p:xfrm>
          <a:off x="5477999" y="4054841"/>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4" name="Table 13">
            <a:extLst>
              <a:ext uri="{FF2B5EF4-FFF2-40B4-BE49-F238E27FC236}">
                <a16:creationId xmlns:a16="http://schemas.microsoft.com/office/drawing/2014/main" id="{B67A8977-3393-544F-C195-A44EEBC79DE7}"/>
              </a:ext>
            </a:extLst>
          </p:cNvPr>
          <p:cNvGraphicFramePr>
            <a:graphicFrameLocks noGrp="1"/>
          </p:cNvGraphicFramePr>
          <p:nvPr/>
        </p:nvGraphicFramePr>
        <p:xfrm>
          <a:off x="8839640" y="1412325"/>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nvGraphicFramePr>
        <p:xfrm>
          <a:off x="5477999"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nvGraphicFramePr>
        <p:xfrm>
          <a:off x="680956" y="381262"/>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9604" y="-48947"/>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2" name="TextBox 1">
            <a:extLst>
              <a:ext uri="{FF2B5EF4-FFF2-40B4-BE49-F238E27FC236}">
                <a16:creationId xmlns:a16="http://schemas.microsoft.com/office/drawing/2014/main" id="{801F4A8B-E820-FC72-CB0A-04806BA12870}"/>
              </a:ext>
            </a:extLst>
          </p:cNvPr>
          <p:cNvSpPr txBox="1"/>
          <p:nvPr/>
        </p:nvSpPr>
        <p:spPr>
          <a:xfrm>
            <a:off x="5807968" y="178485"/>
            <a:ext cx="4896544" cy="646331"/>
          </a:xfrm>
          <a:prstGeom prst="rect">
            <a:avLst/>
          </a:prstGeom>
          <a:solidFill>
            <a:schemeClr val="accent6">
              <a:lumMod val="20000"/>
              <a:lumOff val="80000"/>
            </a:schemeClr>
          </a:solidFill>
        </p:spPr>
        <p:txBody>
          <a:bodyPr wrap="square" rtlCol="0">
            <a:spAutoFit/>
          </a:bodyPr>
          <a:lstStyle/>
          <a:p>
            <a:r>
              <a:rPr lang="en-CH"/>
              <a:t>Whic</a:t>
            </a:r>
            <a:r>
              <a:rPr lang="en-US" dirty="0"/>
              <a:t>h</a:t>
            </a:r>
            <a:r>
              <a:rPr lang="en-CH" dirty="0"/>
              <a:t> is why some NumPy operations are super efficient, O(</a:t>
            </a:r>
            <a:r>
              <a:rPr lang="en-CH"/>
              <a:t>1)</a:t>
            </a:r>
            <a:endParaRPr lang="en-CH" dirty="0"/>
          </a:p>
        </p:txBody>
      </p:sp>
      <p:sp>
        <p:nvSpPr>
          <p:cNvPr id="3" name="TextBox 2">
            <a:extLst>
              <a:ext uri="{FF2B5EF4-FFF2-40B4-BE49-F238E27FC236}">
                <a16:creationId xmlns:a16="http://schemas.microsoft.com/office/drawing/2014/main" id="{B819EA38-61F4-DE39-6743-E7E35518A587}"/>
              </a:ext>
            </a:extLst>
          </p:cNvPr>
          <p:cNvSpPr txBox="1"/>
          <p:nvPr/>
        </p:nvSpPr>
        <p:spPr>
          <a:xfrm>
            <a:off x="541864" y="3055114"/>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x.ravel()</a:t>
            </a:r>
          </a:p>
        </p:txBody>
      </p:sp>
      <p:sp>
        <p:nvSpPr>
          <p:cNvPr id="8" name="TextBox 7">
            <a:extLst>
              <a:ext uri="{FF2B5EF4-FFF2-40B4-BE49-F238E27FC236}">
                <a16:creationId xmlns:a16="http://schemas.microsoft.com/office/drawing/2014/main" id="{7C870E2A-DC9C-B836-0F1D-D65C1DF4BEAD}"/>
              </a:ext>
            </a:extLst>
          </p:cNvPr>
          <p:cNvSpPr txBox="1"/>
          <p:nvPr/>
        </p:nvSpPr>
        <p:spPr>
          <a:xfrm>
            <a:off x="974520" y="947470"/>
            <a:ext cx="1944217" cy="369332"/>
          </a:xfrm>
          <a:prstGeom prst="rect">
            <a:avLst/>
          </a:prstGeom>
          <a:noFill/>
        </p:spPr>
        <p:txBody>
          <a:bodyPr wrap="square" rtlCol="0">
            <a:spAutoFit/>
          </a:bodyPr>
          <a:lstStyle/>
          <a:p>
            <a:pPr algn="ctr"/>
            <a:r>
              <a:rPr lang="en-CH" b="1" dirty="0"/>
              <a:t>NumPy operation</a:t>
            </a:r>
          </a:p>
        </p:txBody>
      </p:sp>
      <p:sp>
        <p:nvSpPr>
          <p:cNvPr id="9" name="TextBox 8">
            <a:extLst>
              <a:ext uri="{FF2B5EF4-FFF2-40B4-BE49-F238E27FC236}">
                <a16:creationId xmlns:a16="http://schemas.microsoft.com/office/drawing/2014/main" id="{8142AA83-82E0-FF00-14CA-2EF66F27336E}"/>
              </a:ext>
            </a:extLst>
          </p:cNvPr>
          <p:cNvSpPr txBox="1"/>
          <p:nvPr/>
        </p:nvSpPr>
        <p:spPr>
          <a:xfrm>
            <a:off x="541864" y="4322177"/>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x.T</a:t>
            </a:r>
          </a:p>
        </p:txBody>
      </p:sp>
      <p:sp>
        <p:nvSpPr>
          <p:cNvPr id="10" name="TextBox 9">
            <a:extLst>
              <a:ext uri="{FF2B5EF4-FFF2-40B4-BE49-F238E27FC236}">
                <a16:creationId xmlns:a16="http://schemas.microsoft.com/office/drawing/2014/main" id="{425DE99C-D596-A556-D2D0-76CC8FCBBBDA}"/>
              </a:ext>
            </a:extLst>
          </p:cNvPr>
          <p:cNvSpPr txBox="1"/>
          <p:nvPr/>
        </p:nvSpPr>
        <p:spPr>
          <a:xfrm>
            <a:off x="541864" y="5589240"/>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x[::2, ::2]</a:t>
            </a:r>
          </a:p>
        </p:txBody>
      </p:sp>
      <p:sp>
        <p:nvSpPr>
          <p:cNvPr id="11" name="TextBox 10">
            <a:extLst>
              <a:ext uri="{FF2B5EF4-FFF2-40B4-BE49-F238E27FC236}">
                <a16:creationId xmlns:a16="http://schemas.microsoft.com/office/drawing/2014/main" id="{608C64E7-4B03-82D6-6BBA-C34899D79F74}"/>
              </a:ext>
            </a:extLst>
          </p:cNvPr>
          <p:cNvSpPr txBox="1"/>
          <p:nvPr/>
        </p:nvSpPr>
        <p:spPr>
          <a:xfrm>
            <a:off x="541864" y="1788051"/>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a:t>
            </a:r>
          </a:p>
        </p:txBody>
      </p:sp>
    </p:spTree>
    <p:extLst>
      <p:ext uri="{BB962C8B-B14F-4D97-AF65-F5344CB8AC3E}">
        <p14:creationId xmlns:p14="http://schemas.microsoft.com/office/powerpoint/2010/main" val="42656436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4AE307-6596-268A-2A31-A47577C08BB0}"/>
              </a:ext>
            </a:extLst>
          </p:cNvPr>
          <p:cNvSpPr>
            <a:spLocks noGrp="1"/>
          </p:cNvSpPr>
          <p:nvPr>
            <p:ph type="title"/>
          </p:nvPr>
        </p:nvSpPr>
        <p:spPr/>
        <p:txBody>
          <a:bodyPr>
            <a:noAutofit/>
          </a:bodyPr>
          <a:lstStyle/>
          <a:p>
            <a:r>
              <a:rPr lang="en-CH" sz="3200" dirty="0"/>
              <a:t>Operations that only change the metadata return a </a:t>
            </a:r>
            <a:r>
              <a:rPr lang="en-CH" sz="3200" b="1" dirty="0"/>
              <a:t>view</a:t>
            </a:r>
            <a:r>
              <a:rPr lang="en-CH" sz="3200" dirty="0"/>
              <a:t>, otherwise a new memory block needs to be allocated and they return a </a:t>
            </a:r>
            <a:r>
              <a:rPr lang="en-CH" sz="3200" b="1" dirty="0"/>
              <a:t>copy</a:t>
            </a:r>
          </a:p>
        </p:txBody>
      </p:sp>
      <p:sp>
        <p:nvSpPr>
          <p:cNvPr id="6" name="Content Placeholder 5">
            <a:extLst>
              <a:ext uri="{FF2B5EF4-FFF2-40B4-BE49-F238E27FC236}">
                <a16:creationId xmlns:a16="http://schemas.microsoft.com/office/drawing/2014/main" id="{11CA2F60-7666-88D8-76E0-BC5928FF0B84}"/>
              </a:ext>
            </a:extLst>
          </p:cNvPr>
          <p:cNvSpPr>
            <a:spLocks noGrp="1"/>
          </p:cNvSpPr>
          <p:nvPr>
            <p:ph idx="1"/>
          </p:nvPr>
        </p:nvSpPr>
        <p:spPr>
          <a:xfrm>
            <a:off x="838200" y="2060848"/>
            <a:ext cx="10515600" cy="4116115"/>
          </a:xfrm>
        </p:spPr>
        <p:txBody>
          <a:bodyPr/>
          <a:lstStyle/>
          <a:p>
            <a:r>
              <a:rPr lang="en-CH" dirty="0"/>
              <a:t>Live: notebooks/</a:t>
            </a:r>
            <a:r>
              <a:rPr lang="en-US" dirty="0" err="1"/>
              <a:t>numpy_views_and_copys</a:t>
            </a:r>
            <a:endParaRPr lang="en-US" dirty="0"/>
          </a:p>
          <a:p>
            <a:endParaRPr lang="en-US" dirty="0"/>
          </a:p>
          <a:p>
            <a:pPr marL="0" indent="0">
              <a:buNone/>
            </a:pPr>
            <a:r>
              <a:rPr lang="en-US" dirty="0"/>
              <a:t>Rule of thumb, whenever possible NumPy tries to work with views instead of copies</a:t>
            </a:r>
            <a:endParaRPr lang="en-CH" dirty="0"/>
          </a:p>
        </p:txBody>
      </p:sp>
      <p:sp>
        <p:nvSpPr>
          <p:cNvPr id="2" name="Date Placeholder 1">
            <a:extLst>
              <a:ext uri="{FF2B5EF4-FFF2-40B4-BE49-F238E27FC236}">
                <a16:creationId xmlns:a16="http://schemas.microsoft.com/office/drawing/2014/main" id="{394E011F-2444-C1BE-24A4-71B89423D3FA}"/>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71C13AD6-F54C-BE79-044A-532077752EC8}"/>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F8038DCC-BE83-D899-4534-FB96CB6309F9}"/>
              </a:ext>
            </a:extLst>
          </p:cNvPr>
          <p:cNvSpPr>
            <a:spLocks noGrp="1"/>
          </p:cNvSpPr>
          <p:nvPr>
            <p:ph type="sldNum" sz="quarter" idx="12"/>
          </p:nvPr>
        </p:nvSpPr>
        <p:spPr/>
        <p:txBody>
          <a:bodyPr/>
          <a:lstStyle/>
          <a:p>
            <a:fld id="{EF79ADEA-B933-47CC-A4E9-04E6298B917C}" type="slidenum">
              <a:rPr lang="en-US" smtClean="0"/>
              <a:pPr/>
              <a:t>41</a:t>
            </a:fld>
            <a:endParaRPr lang="en-US"/>
          </a:p>
        </p:txBody>
      </p:sp>
    </p:spTree>
    <p:extLst>
      <p:ext uri="{BB962C8B-B14F-4D97-AF65-F5344CB8AC3E}">
        <p14:creationId xmlns:p14="http://schemas.microsoft.com/office/powerpoint/2010/main" val="34806585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EAC9A-798C-F966-D4D8-FB586EE02435}"/>
              </a:ext>
            </a:extLst>
          </p:cNvPr>
          <p:cNvSpPr>
            <a:spLocks noGrp="1"/>
          </p:cNvSpPr>
          <p:nvPr>
            <p:ph type="title"/>
          </p:nvPr>
        </p:nvSpPr>
        <p:spPr/>
        <p:txBody>
          <a:bodyPr>
            <a:normAutofit fontScale="90000"/>
          </a:bodyPr>
          <a:lstStyle/>
          <a:p>
            <a:r>
              <a:rPr lang="en-CH" dirty="0"/>
              <a:t>Hands-on: view or copy? If view, how is the metadata changed?</a:t>
            </a:r>
          </a:p>
        </p:txBody>
      </p:sp>
      <p:sp>
        <p:nvSpPr>
          <p:cNvPr id="4" name="Date Placeholder 3">
            <a:extLst>
              <a:ext uri="{FF2B5EF4-FFF2-40B4-BE49-F238E27FC236}">
                <a16:creationId xmlns:a16="http://schemas.microsoft.com/office/drawing/2014/main" id="{7D18F8D0-F2B7-A981-88E5-560B183928B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320588E-18C5-5CE3-2136-3F9CE41622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B34F1AB-84C9-7A9A-FD61-69F7F70F9AF7}"/>
              </a:ext>
            </a:extLst>
          </p:cNvPr>
          <p:cNvSpPr>
            <a:spLocks noGrp="1"/>
          </p:cNvSpPr>
          <p:nvPr>
            <p:ph type="sldNum" sz="quarter" idx="12"/>
          </p:nvPr>
        </p:nvSpPr>
        <p:spPr/>
        <p:txBody>
          <a:bodyPr/>
          <a:lstStyle/>
          <a:p>
            <a:fld id="{EF79ADEA-B933-47CC-A4E9-04E6298B917C}" type="slidenum">
              <a:rPr lang="en-US" smtClean="0"/>
              <a:pPr/>
              <a:t>42</a:t>
            </a:fld>
            <a:endParaRPr lang="en-US"/>
          </a:p>
        </p:txBody>
      </p:sp>
      <p:sp>
        <p:nvSpPr>
          <p:cNvPr id="9" name="TextBox 8">
            <a:extLst>
              <a:ext uri="{FF2B5EF4-FFF2-40B4-BE49-F238E27FC236}">
                <a16:creationId xmlns:a16="http://schemas.microsoft.com/office/drawing/2014/main" id="{8D5DC777-961D-8D62-FFF4-2399BD74951A}"/>
              </a:ext>
            </a:extLst>
          </p:cNvPr>
          <p:cNvSpPr txBox="1"/>
          <p:nvPr/>
        </p:nvSpPr>
        <p:spPr>
          <a:xfrm>
            <a:off x="804019" y="2418695"/>
            <a:ext cx="1944217" cy="461665"/>
          </a:xfrm>
          <a:prstGeom prst="rect">
            <a:avLst/>
          </a:prstGeom>
          <a:noFill/>
        </p:spPr>
        <p:txBody>
          <a:bodyPr wrap="square" rtlCol="0">
            <a:spAutoFit/>
          </a:bodyPr>
          <a:lstStyle/>
          <a:p>
            <a:pPr algn="ctr"/>
            <a:r>
              <a:rPr lang="en-CH" sz="2400" b="1" dirty="0">
                <a:solidFill>
                  <a:schemeClr val="accent1">
                    <a:lumMod val="60000"/>
                    <a:lumOff val="40000"/>
                  </a:schemeClr>
                </a:solidFill>
                <a:latin typeface="Consolas" panose="020B0609020204030204" pitchFamily="49" charset="0"/>
                <a:cs typeface="Consolas" panose="020B0609020204030204" pitchFamily="49" charset="0"/>
              </a:rPr>
              <a:t>x</a:t>
            </a:r>
          </a:p>
        </p:txBody>
      </p:sp>
      <p:graphicFrame>
        <p:nvGraphicFramePr>
          <p:cNvPr id="10" name="Table 9">
            <a:extLst>
              <a:ext uri="{FF2B5EF4-FFF2-40B4-BE49-F238E27FC236}">
                <a16:creationId xmlns:a16="http://schemas.microsoft.com/office/drawing/2014/main" id="{080FA2B9-7293-78FF-36A0-B4AA9C46B842}"/>
              </a:ext>
            </a:extLst>
          </p:cNvPr>
          <p:cNvGraphicFramePr>
            <a:graphicFrameLocks noGrp="1"/>
          </p:cNvGraphicFramePr>
          <p:nvPr>
            <p:extLst>
              <p:ext uri="{D42A27DB-BD31-4B8C-83A1-F6EECF244321}">
                <p14:modId xmlns:p14="http://schemas.microsoft.com/office/powerpoint/2010/main" val="4024768234"/>
              </p:ext>
            </p:extLst>
          </p:nvPr>
        </p:nvGraphicFramePr>
        <p:xfrm>
          <a:off x="983432" y="2880360"/>
          <a:ext cx="1585392" cy="1097280"/>
        </p:xfrm>
        <a:graphic>
          <a:graphicData uri="http://schemas.openxmlformats.org/drawingml/2006/table">
            <a:tbl>
              <a:tblPr firstRow="1" bandRow="1">
                <a:tableStyleId>{5C22544A-7EE6-4342-B048-85BDC9FD1C3A}</a:tableStyleId>
              </a:tblPr>
              <a:tblGrid>
                <a:gridCol w="396348">
                  <a:extLst>
                    <a:ext uri="{9D8B030D-6E8A-4147-A177-3AD203B41FA5}">
                      <a16:colId xmlns:a16="http://schemas.microsoft.com/office/drawing/2014/main" val="371355521"/>
                    </a:ext>
                  </a:extLst>
                </a:gridCol>
                <a:gridCol w="396348">
                  <a:extLst>
                    <a:ext uri="{9D8B030D-6E8A-4147-A177-3AD203B41FA5}">
                      <a16:colId xmlns:a16="http://schemas.microsoft.com/office/drawing/2014/main" val="1890143904"/>
                    </a:ext>
                  </a:extLst>
                </a:gridCol>
                <a:gridCol w="396348">
                  <a:extLst>
                    <a:ext uri="{9D8B030D-6E8A-4147-A177-3AD203B41FA5}">
                      <a16:colId xmlns:a16="http://schemas.microsoft.com/office/drawing/2014/main" val="3423238042"/>
                    </a:ext>
                  </a:extLst>
                </a:gridCol>
                <a:gridCol w="396348">
                  <a:extLst>
                    <a:ext uri="{9D8B030D-6E8A-4147-A177-3AD203B41FA5}">
                      <a16:colId xmlns:a16="http://schemas.microsoft.com/office/drawing/2014/main" val="2056291651"/>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9</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2" name="Table 11">
            <a:extLst>
              <a:ext uri="{FF2B5EF4-FFF2-40B4-BE49-F238E27FC236}">
                <a16:creationId xmlns:a16="http://schemas.microsoft.com/office/drawing/2014/main" id="{F50709A8-6084-9642-BC81-B893279FFED8}"/>
              </a:ext>
            </a:extLst>
          </p:cNvPr>
          <p:cNvGraphicFramePr>
            <a:graphicFrameLocks noGrp="1"/>
          </p:cNvGraphicFramePr>
          <p:nvPr>
            <p:extLst>
              <p:ext uri="{D42A27DB-BD31-4B8C-83A1-F6EECF244321}">
                <p14:modId xmlns:p14="http://schemas.microsoft.com/office/powerpoint/2010/main" val="2120199450"/>
              </p:ext>
            </p:extLst>
          </p:nvPr>
        </p:nvGraphicFramePr>
        <p:xfrm>
          <a:off x="3431704" y="2042795"/>
          <a:ext cx="8128000" cy="44500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67578212"/>
                    </a:ext>
                  </a:extLst>
                </a:gridCol>
                <a:gridCol w="4064000">
                  <a:extLst>
                    <a:ext uri="{9D8B030D-6E8A-4147-A177-3AD203B41FA5}">
                      <a16:colId xmlns:a16="http://schemas.microsoft.com/office/drawing/2014/main" val="1443742724"/>
                    </a:ext>
                  </a:extLst>
                </a:gridCol>
              </a:tblGrid>
              <a:tr h="370840">
                <a:tc>
                  <a:txBody>
                    <a:bodyPr/>
                    <a:lstStyle/>
                    <a:p>
                      <a:r>
                        <a:rPr lang="en-CH" dirty="0"/>
                        <a:t>Operation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H" dirty="0"/>
                        <a:t>View?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46704518"/>
                  </a:ext>
                </a:extLst>
              </a:tr>
              <a:tr h="370840">
                <a:tc>
                  <a:txBody>
                    <a:bodyPr/>
                    <a:lstStyle/>
                    <a:p>
                      <a:r>
                        <a:rPr lang="en-US" dirty="0">
                          <a:latin typeface="Consolas" panose="020B0609020204030204" pitchFamily="49" charset="0"/>
                          <a:cs typeface="Consolas" panose="020B0609020204030204" pitchFamily="49" charset="0"/>
                        </a:rPr>
                        <a:t>x[::2,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03992185"/>
                  </a:ext>
                </a:extLst>
              </a:tr>
              <a:tr h="370840">
                <a:tc>
                  <a:txBody>
                    <a:bodyPr/>
                    <a:lstStyle/>
                    <a:p>
                      <a:r>
                        <a:rPr lang="en-US" dirty="0">
                          <a:latin typeface="Consolas" panose="020B0609020204030204" pitchFamily="49" charset="0"/>
                          <a:cs typeface="Consolas" panose="020B0609020204030204" pitchFamily="49" charset="0"/>
                        </a:rPr>
                        <a:t>x[1,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2436849"/>
                  </a:ext>
                </a:extLst>
              </a:tr>
              <a:tr h="370840">
                <a:tc>
                  <a:txBody>
                    <a:bodyPr/>
                    <a:lstStyle/>
                    <a:p>
                      <a:r>
                        <a:rPr lang="en-US" dirty="0">
                          <a:latin typeface="Consolas" panose="020B0609020204030204" pitchFamily="49" charset="0"/>
                          <a:cs typeface="Consolas" panose="020B0609020204030204" pitchFamily="49" charset="0"/>
                        </a:rPr>
                        <a:t>x[1]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60750442"/>
                  </a:ext>
                </a:extLst>
              </a:tr>
              <a:tr h="370840">
                <a:tc>
                  <a:txBody>
                    <a:bodyPr/>
                    <a:lstStyle/>
                    <a:p>
                      <a:r>
                        <a:rPr lang="en-US" dirty="0">
                          <a:latin typeface="Consolas" panose="020B0609020204030204" pitchFamily="49" charset="0"/>
                          <a:cs typeface="Consolas" panose="020B0609020204030204" pitchFamily="49" charset="0"/>
                        </a:rPr>
                        <a:t>x[[1, 2, 0], [1, 1, 2]]</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73851526"/>
                  </a:ext>
                </a:extLst>
              </a:tr>
              <a:tr h="370840">
                <a:tc>
                  <a:txBody>
                    <a:bodyPr/>
                    <a:lstStyle/>
                    <a:p>
                      <a:r>
                        <a:rPr lang="en-US" dirty="0">
                          <a:latin typeface="Consolas" panose="020B0609020204030204" pitchFamily="49" charset="0"/>
                          <a:cs typeface="Consolas" panose="020B0609020204030204" pitchFamily="49" charset="0"/>
                        </a:rPr>
                        <a:t>x[[0, 2],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08682133"/>
                  </a:ext>
                </a:extLst>
              </a:tr>
              <a:tr h="370840">
                <a:tc>
                  <a:txBody>
                    <a:bodyPr/>
                    <a:lstStyle/>
                    <a:p>
                      <a:r>
                        <a:rPr lang="en-US" dirty="0" err="1">
                          <a:latin typeface="Consolas" panose="020B0609020204030204" pitchFamily="49" charset="0"/>
                          <a:cs typeface="Consolas" panose="020B0609020204030204" pitchFamily="49" charset="0"/>
                        </a:rPr>
                        <a:t>x.reshape</a:t>
                      </a:r>
                      <a:r>
                        <a:rPr lang="en-US" dirty="0">
                          <a:latin typeface="Consolas" panose="020B0609020204030204" pitchFamily="49" charset="0"/>
                          <a:cs typeface="Consolas" panose="020B0609020204030204" pitchFamily="49" charset="0"/>
                        </a:rPr>
                        <a:t>((6, 2))</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35263093"/>
                  </a:ext>
                </a:extLst>
              </a:tr>
              <a:tr h="370840">
                <a:tc>
                  <a:txBody>
                    <a:bodyPr/>
                    <a:lstStyle/>
                    <a:p>
                      <a:r>
                        <a:rPr lang="en-US" dirty="0" err="1">
                          <a:latin typeface="Consolas" panose="020B0609020204030204" pitchFamily="49" charset="0"/>
                          <a:cs typeface="Consolas" panose="020B0609020204030204" pitchFamily="49" charset="0"/>
                        </a:rPr>
                        <a:t>x.ravel</a:t>
                      </a:r>
                      <a:r>
                        <a:rPr lang="en-US" dirty="0">
                          <a:latin typeface="Consolas" panose="020B0609020204030204" pitchFamily="49" charset="0"/>
                          <a:cs typeface="Consolas" panose="020B0609020204030204" pitchFamily="49" charset="0"/>
                        </a:rPr>
                        <a:t>()</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89018220"/>
                  </a:ext>
                </a:extLst>
              </a:tr>
              <a:tr h="370840">
                <a:tc>
                  <a:txBody>
                    <a:bodyPr/>
                    <a:lstStyle/>
                    <a:p>
                      <a:r>
                        <a:rPr lang="en-US" dirty="0" err="1">
                          <a:latin typeface="Consolas" panose="020B0609020204030204" pitchFamily="49" charset="0"/>
                          <a:cs typeface="Consolas" panose="020B0609020204030204" pitchFamily="49" charset="0"/>
                        </a:rPr>
                        <a:t>x.T.ravel</a:t>
                      </a:r>
                      <a:r>
                        <a:rPr lang="en-US" dirty="0">
                          <a:latin typeface="Consolas" panose="020B0609020204030204" pitchFamily="49" charset="0"/>
                          <a:cs typeface="Consolas" panose="020B0609020204030204" pitchFamily="49" charset="0"/>
                        </a:rPr>
                        <a:t>()</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94456468"/>
                  </a:ext>
                </a:extLst>
              </a:tr>
              <a:tr h="370840">
                <a:tc>
                  <a:txBody>
                    <a:bodyPr/>
                    <a:lstStyle/>
                    <a:p>
                      <a:r>
                        <a:rPr lang="en-US" dirty="0">
                          <a:latin typeface="Consolas" panose="020B0609020204030204" pitchFamily="49" charset="0"/>
                          <a:cs typeface="Consolas" panose="020B0609020204030204" pitchFamily="49" charset="0"/>
                        </a:rPr>
                        <a:t>x[(x % 2) == 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1850599"/>
                  </a:ext>
                </a:extLst>
              </a:tr>
              <a:tr h="370840">
                <a:tc>
                  <a:txBody>
                    <a:bodyPr/>
                    <a:lstStyle/>
                    <a:p>
                      <a:r>
                        <a:rPr lang="en-US" dirty="0">
                          <a:latin typeface="Consolas" panose="020B0609020204030204" pitchFamily="49" charset="0"/>
                          <a:cs typeface="Consolas" panose="020B0609020204030204" pitchFamily="49" charset="0"/>
                        </a:rPr>
                        <a:t>y = x + 2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83165891"/>
                  </a:ext>
                </a:extLst>
              </a:tr>
              <a:tr h="370840">
                <a:tc>
                  <a:txBody>
                    <a:bodyPr/>
                    <a:lstStyle/>
                    <a:p>
                      <a:r>
                        <a:rPr lang="en-US" dirty="0">
                          <a:latin typeface="Consolas" panose="020B0609020204030204" pitchFamily="49" charset="0"/>
                          <a:cs typeface="Consolas" panose="020B0609020204030204" pitchFamily="49" charset="0"/>
                        </a:rPr>
                        <a:t>y = </a:t>
                      </a:r>
                      <a:r>
                        <a:rPr lang="en-US" dirty="0" err="1">
                          <a:latin typeface="Consolas" panose="020B0609020204030204" pitchFamily="49" charset="0"/>
                          <a:cs typeface="Consolas" panose="020B0609020204030204" pitchFamily="49" charset="0"/>
                        </a:rPr>
                        <a:t>np.sort</a:t>
                      </a:r>
                      <a:r>
                        <a:rPr lang="en-US" dirty="0">
                          <a:latin typeface="Consolas" panose="020B0609020204030204" pitchFamily="49" charset="0"/>
                          <a:cs typeface="Consolas" panose="020B0609020204030204" pitchFamily="49" charset="0"/>
                        </a:rPr>
                        <a:t>(x, axis=1)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2862292"/>
                  </a:ext>
                </a:extLst>
              </a:tr>
            </a:tbl>
          </a:graphicData>
        </a:graphic>
      </p:graphicFrame>
      <p:sp>
        <p:nvSpPr>
          <p:cNvPr id="13" name="TextBox 12">
            <a:extLst>
              <a:ext uri="{FF2B5EF4-FFF2-40B4-BE49-F238E27FC236}">
                <a16:creationId xmlns:a16="http://schemas.microsoft.com/office/drawing/2014/main" id="{33341455-477C-A028-213A-1846F416E311}"/>
              </a:ext>
            </a:extLst>
          </p:cNvPr>
          <p:cNvSpPr txBox="1"/>
          <p:nvPr/>
        </p:nvSpPr>
        <p:spPr>
          <a:xfrm>
            <a:off x="5447928" y="899428"/>
            <a:ext cx="2952328" cy="369332"/>
          </a:xfrm>
          <a:prstGeom prst="rect">
            <a:avLst/>
          </a:prstGeom>
          <a:solidFill>
            <a:schemeClr val="bg2"/>
          </a:solidFill>
        </p:spPr>
        <p:txBody>
          <a:bodyPr wrap="square" rtlCol="0">
            <a:spAutoFit/>
          </a:bodyPr>
          <a:lstStyle/>
          <a:p>
            <a:r>
              <a:rPr lang="en-CH" dirty="0"/>
              <a:t>Notebook: view_or_copy</a:t>
            </a:r>
          </a:p>
        </p:txBody>
      </p:sp>
    </p:spTree>
    <p:extLst>
      <p:ext uri="{BB962C8B-B14F-4D97-AF65-F5344CB8AC3E}">
        <p14:creationId xmlns:p14="http://schemas.microsoft.com/office/powerpoint/2010/main" val="30018565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C528C-A31D-246B-1C01-FDD20D32D247}"/>
              </a:ext>
            </a:extLst>
          </p:cNvPr>
          <p:cNvSpPr>
            <a:spLocks noGrp="1"/>
          </p:cNvSpPr>
          <p:nvPr>
            <p:ph type="title"/>
          </p:nvPr>
        </p:nvSpPr>
        <p:spPr/>
        <p:txBody>
          <a:bodyPr/>
          <a:lstStyle/>
          <a:p>
            <a:r>
              <a:rPr lang="en-US" dirty="0" err="1"/>
              <a:t>Numpy</a:t>
            </a:r>
            <a:r>
              <a:rPr lang="en-US" dirty="0"/>
              <a:t> – </a:t>
            </a:r>
            <a:r>
              <a:rPr lang="en-US" dirty="0" err="1"/>
              <a:t>Ufuncs</a:t>
            </a:r>
            <a:r>
              <a:rPr lang="en-US" dirty="0"/>
              <a:t> </a:t>
            </a:r>
          </a:p>
        </p:txBody>
      </p:sp>
      <p:sp>
        <p:nvSpPr>
          <p:cNvPr id="7" name="Content Placeholder 6">
            <a:extLst>
              <a:ext uri="{FF2B5EF4-FFF2-40B4-BE49-F238E27FC236}">
                <a16:creationId xmlns:a16="http://schemas.microsoft.com/office/drawing/2014/main" id="{04871E19-9854-10E7-1B47-ABC2926015A7}"/>
              </a:ext>
            </a:extLst>
          </p:cNvPr>
          <p:cNvSpPr>
            <a:spLocks noGrp="1"/>
          </p:cNvSpPr>
          <p:nvPr>
            <p:ph idx="1"/>
          </p:nvPr>
        </p:nvSpPr>
        <p:spPr/>
        <p:txBody>
          <a:bodyPr/>
          <a:lstStyle/>
          <a:p>
            <a:r>
              <a:rPr lang="en-US" dirty="0"/>
              <a:t>Unitary</a:t>
            </a:r>
          </a:p>
          <a:p>
            <a:r>
              <a:rPr lang="en-US" dirty="0"/>
              <a:t>Binary</a:t>
            </a:r>
          </a:p>
          <a:p>
            <a:pPr lvl="1">
              <a:buFont typeface="Wingdings" pitchFamily="2" charset="2"/>
              <a:buChar char="à"/>
            </a:pPr>
            <a:r>
              <a:rPr lang="en-US" dirty="0"/>
              <a:t>Broadcasting</a:t>
            </a:r>
          </a:p>
          <a:p>
            <a:pPr marL="457200" lvl="1" indent="0">
              <a:buNone/>
            </a:pPr>
            <a:r>
              <a:rPr lang="en-US" dirty="0"/>
              <a:t>- </a:t>
            </a:r>
            <a:r>
              <a:rPr lang="en-US" dirty="0">
                <a:hlinkClick r:id="rId2"/>
              </a:rPr>
              <a:t>https://jakevdp.github.io/PythonDataScienceHandbook/02.05-computation-on-arrays-broadcasting.html</a:t>
            </a:r>
            <a:r>
              <a:rPr lang="en-US" dirty="0"/>
              <a:t> </a:t>
            </a:r>
          </a:p>
        </p:txBody>
      </p:sp>
      <p:sp>
        <p:nvSpPr>
          <p:cNvPr id="3" name="Date Placeholder 2">
            <a:extLst>
              <a:ext uri="{FF2B5EF4-FFF2-40B4-BE49-F238E27FC236}">
                <a16:creationId xmlns:a16="http://schemas.microsoft.com/office/drawing/2014/main" id="{380DD3CF-1EC9-516B-7C8C-D9E68E1EFF0D}"/>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0063915B-D097-0177-B22D-98000553E78B}"/>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F7E041CE-2A79-586D-1640-AC6F9AE19737}"/>
              </a:ext>
            </a:extLst>
          </p:cNvPr>
          <p:cNvSpPr>
            <a:spLocks noGrp="1"/>
          </p:cNvSpPr>
          <p:nvPr>
            <p:ph type="sldNum" sz="quarter" idx="12"/>
          </p:nvPr>
        </p:nvSpPr>
        <p:spPr/>
        <p:txBody>
          <a:bodyPr/>
          <a:lstStyle/>
          <a:p>
            <a:fld id="{EF79ADEA-B933-47CC-A4E9-04E6298B917C}" type="slidenum">
              <a:rPr lang="en-US" smtClean="0"/>
              <a:pPr/>
              <a:t>43</a:t>
            </a:fld>
            <a:endParaRPr lang="en-US"/>
          </a:p>
        </p:txBody>
      </p:sp>
    </p:spTree>
    <p:extLst>
      <p:ext uri="{BB962C8B-B14F-4D97-AF65-F5344CB8AC3E}">
        <p14:creationId xmlns:p14="http://schemas.microsoft.com/office/powerpoint/2010/main" val="14667426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44</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98643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45</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extLst>
              <p:ext uri="{D42A27DB-BD31-4B8C-83A1-F6EECF244321}">
                <p14:modId xmlns:p14="http://schemas.microsoft.com/office/powerpoint/2010/main" val="2642131670"/>
              </p:ext>
            </p:extLst>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9" name="TextBox 8">
            <a:extLst>
              <a:ext uri="{FF2B5EF4-FFF2-40B4-BE49-F238E27FC236}">
                <a16:creationId xmlns:a16="http://schemas.microsoft.com/office/drawing/2014/main" id="{7371B7D1-A221-0B2A-E14C-D8F12C149CFF}"/>
              </a:ext>
            </a:extLst>
          </p:cNvPr>
          <p:cNvSpPr txBox="1"/>
          <p:nvPr/>
        </p:nvSpPr>
        <p:spPr>
          <a:xfrm>
            <a:off x="6879070" y="2707475"/>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extLst>
              <p:ext uri="{D42A27DB-BD31-4B8C-83A1-F6EECF244321}">
                <p14:modId xmlns:p14="http://schemas.microsoft.com/office/powerpoint/2010/main" val="2884300919"/>
              </p:ext>
            </p:extLst>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2" name="Table 11">
            <a:extLst>
              <a:ext uri="{FF2B5EF4-FFF2-40B4-BE49-F238E27FC236}">
                <a16:creationId xmlns:a16="http://schemas.microsoft.com/office/drawing/2014/main" id="{5C92FBA3-7A74-D79E-0BDC-7F5F938E074D}"/>
              </a:ext>
            </a:extLst>
          </p:cNvPr>
          <p:cNvGraphicFramePr>
            <a:graphicFrameLocks noGrp="1"/>
          </p:cNvGraphicFramePr>
          <p:nvPr>
            <p:extLst>
              <p:ext uri="{D42A27DB-BD31-4B8C-83A1-F6EECF244321}">
                <p14:modId xmlns:p14="http://schemas.microsoft.com/office/powerpoint/2010/main" val="550005785"/>
              </p:ext>
            </p:extLst>
          </p:nvPr>
        </p:nvGraphicFramePr>
        <p:xfrm>
          <a:off x="7032104" y="3105596"/>
          <a:ext cx="3960441" cy="146224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73066856"/>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63045982"/>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484307954"/>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3" name="TextBox 22">
            <a:extLst>
              <a:ext uri="{FF2B5EF4-FFF2-40B4-BE49-F238E27FC236}">
                <a16:creationId xmlns:a16="http://schemas.microsoft.com/office/drawing/2014/main" id="{E2204848-80F2-B48D-89AB-842A91188B62}"/>
              </a:ext>
            </a:extLst>
          </p:cNvPr>
          <p:cNvSpPr txBox="1"/>
          <p:nvPr/>
        </p:nvSpPr>
        <p:spPr>
          <a:xfrm>
            <a:off x="7356140" y="1539761"/>
            <a:ext cx="3312368" cy="923330"/>
          </a:xfrm>
          <a:prstGeom prst="rect">
            <a:avLst/>
          </a:prstGeom>
          <a:solidFill>
            <a:schemeClr val="accent6">
              <a:lumMod val="20000"/>
              <a:lumOff val="80000"/>
            </a:schemeClr>
          </a:solidFill>
        </p:spPr>
        <p:txBody>
          <a:bodyPr wrap="square" rtlCol="0">
            <a:spAutoFit/>
          </a:bodyPr>
          <a:lstStyle/>
          <a:p>
            <a:r>
              <a:rPr lang="en-CH" dirty="0"/>
              <a:t>As a result, we obtain a view with duplicated rows, without using extra memory!</a:t>
            </a:r>
          </a:p>
        </p:txBody>
      </p: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6117452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8394-9297-BF78-899E-FE0EA9DA4F02}"/>
              </a:ext>
            </a:extLst>
          </p:cNvPr>
          <p:cNvSpPr>
            <a:spLocks noGrp="1"/>
          </p:cNvSpPr>
          <p:nvPr>
            <p:ph type="title"/>
          </p:nvPr>
        </p:nvSpPr>
        <p:spPr/>
        <p:txBody>
          <a:bodyPr>
            <a:normAutofit/>
          </a:bodyPr>
          <a:lstStyle/>
          <a:p>
            <a:r>
              <a:rPr lang="en-GB" b="0" i="0" dirty="0">
                <a:solidFill>
                  <a:srgbClr val="000000"/>
                </a:solidFill>
                <a:effectLst/>
                <a:highlight>
                  <a:srgbClr val="FFFFFF"/>
                </a:highlight>
                <a:latin typeface="Source Sans Pro" panose="020B0503030403020204" pitchFamily="34" charset="0"/>
              </a:rPr>
              <a:t>Rules of Broadcasting</a:t>
            </a:r>
            <a:endParaRPr lang="en-US" dirty="0"/>
          </a:p>
        </p:txBody>
      </p:sp>
      <p:sp>
        <p:nvSpPr>
          <p:cNvPr id="3" name="Content Placeholder 2">
            <a:extLst>
              <a:ext uri="{FF2B5EF4-FFF2-40B4-BE49-F238E27FC236}">
                <a16:creationId xmlns:a16="http://schemas.microsoft.com/office/drawing/2014/main" id="{26F72925-017E-7905-790B-D87174595A7A}"/>
              </a:ext>
            </a:extLst>
          </p:cNvPr>
          <p:cNvSpPr>
            <a:spLocks noGrp="1"/>
          </p:cNvSpPr>
          <p:nvPr>
            <p:ph idx="1"/>
          </p:nvPr>
        </p:nvSpPr>
        <p:spPr/>
        <p:txBody>
          <a:bodyPr>
            <a:normAutofit lnSpcReduction="10000"/>
          </a:bodyPr>
          <a:lstStyle/>
          <a:p>
            <a:pPr algn="l"/>
            <a:r>
              <a:rPr lang="en-GB" b="0" i="0" dirty="0">
                <a:solidFill>
                  <a:srgbClr val="000000"/>
                </a:solidFill>
                <a:effectLst/>
                <a:highlight>
                  <a:srgbClr val="FFFFFF"/>
                </a:highlight>
                <a:latin typeface="Source Sans Pro" panose="020B0503030403020204" pitchFamily="34" charset="0"/>
              </a:rPr>
              <a:t>Broadcasting in NumPy follows a strict set of rules to determine the interaction between the two arrays:</a:t>
            </a:r>
          </a:p>
          <a:p>
            <a:pPr algn="l">
              <a:buFont typeface="Arial" panose="020B0604020202020204" pitchFamily="34" charset="0"/>
              <a:buChar char="•"/>
            </a:pPr>
            <a:r>
              <a:rPr lang="en-GB" b="0" i="0" dirty="0">
                <a:solidFill>
                  <a:srgbClr val="000000"/>
                </a:solidFill>
                <a:effectLst/>
                <a:highlight>
                  <a:srgbClr val="FFFFFF"/>
                </a:highlight>
                <a:latin typeface="Source Sans Pro" panose="020B0503030403020204" pitchFamily="34" charset="0"/>
              </a:rPr>
              <a:t>Rule 1: If the two arrays differ in their number of dimensions, the shape of the one with fewer dimensions is </a:t>
            </a:r>
            <a:r>
              <a:rPr lang="en-GB" b="0" i="1" dirty="0">
                <a:solidFill>
                  <a:srgbClr val="000000"/>
                </a:solidFill>
                <a:effectLst/>
                <a:highlight>
                  <a:srgbClr val="FFFFFF"/>
                </a:highlight>
                <a:latin typeface="Source Sans Pro" panose="020B0503030403020204" pitchFamily="34" charset="0"/>
              </a:rPr>
              <a:t>padded</a:t>
            </a:r>
            <a:r>
              <a:rPr lang="en-GB" b="0" i="0" dirty="0">
                <a:solidFill>
                  <a:srgbClr val="000000"/>
                </a:solidFill>
                <a:effectLst/>
                <a:highlight>
                  <a:srgbClr val="FFFFFF"/>
                </a:highlight>
                <a:latin typeface="Source Sans Pro" panose="020B0503030403020204" pitchFamily="34" charset="0"/>
              </a:rPr>
              <a:t> with ones on its leading (left) side.</a:t>
            </a:r>
          </a:p>
          <a:p>
            <a:pPr algn="l">
              <a:buFont typeface="Arial" panose="020B0604020202020204" pitchFamily="34" charset="0"/>
              <a:buChar char="•"/>
            </a:pPr>
            <a:r>
              <a:rPr lang="en-GB" b="0" i="0" dirty="0">
                <a:solidFill>
                  <a:srgbClr val="000000"/>
                </a:solidFill>
                <a:effectLst/>
                <a:highlight>
                  <a:srgbClr val="FFFFFF"/>
                </a:highlight>
                <a:latin typeface="Source Sans Pro" panose="020B0503030403020204" pitchFamily="34" charset="0"/>
              </a:rPr>
              <a:t>Rule 2: If the shape of the two arrays does not match in any dimension, the array with shape equal to 1 in that dimension is stretched to match the other shape.</a:t>
            </a:r>
          </a:p>
          <a:p>
            <a:pPr algn="l">
              <a:buFont typeface="Arial" panose="020B0604020202020204" pitchFamily="34" charset="0"/>
              <a:buChar char="•"/>
            </a:pPr>
            <a:r>
              <a:rPr lang="en-GB" b="0" i="0" dirty="0">
                <a:solidFill>
                  <a:srgbClr val="000000"/>
                </a:solidFill>
                <a:effectLst/>
                <a:highlight>
                  <a:srgbClr val="FFFFFF"/>
                </a:highlight>
                <a:latin typeface="Source Sans Pro" panose="020B0503030403020204" pitchFamily="34" charset="0"/>
              </a:rPr>
              <a:t>Rule 3: If in any dimension the sizes disagree and neither is equal to 1, an error is raised.</a:t>
            </a:r>
          </a:p>
          <a:p>
            <a:pPr algn="l"/>
            <a:r>
              <a:rPr lang="en-GB" b="0" i="0" dirty="0">
                <a:solidFill>
                  <a:srgbClr val="000000"/>
                </a:solidFill>
                <a:effectLst/>
                <a:highlight>
                  <a:srgbClr val="FFFFFF"/>
                </a:highlight>
                <a:latin typeface="Source Sans Pro" panose="020B0503030403020204" pitchFamily="34" charset="0"/>
              </a:rPr>
              <a:t>To make these rules clear, let's consider a few examples in detail.</a:t>
            </a:r>
          </a:p>
          <a:p>
            <a:endParaRPr lang="en-US" dirty="0"/>
          </a:p>
        </p:txBody>
      </p:sp>
      <p:sp>
        <p:nvSpPr>
          <p:cNvPr id="4" name="Date Placeholder 3">
            <a:extLst>
              <a:ext uri="{FF2B5EF4-FFF2-40B4-BE49-F238E27FC236}">
                <a16:creationId xmlns:a16="http://schemas.microsoft.com/office/drawing/2014/main" id="{A71A990E-948E-E164-8594-ED9EA46AA12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4576BAE-E183-D8A4-CE69-82763C05031C}"/>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65970B4-1A31-0DC3-04E0-C7A07ABF7361}"/>
              </a:ext>
            </a:extLst>
          </p:cNvPr>
          <p:cNvSpPr>
            <a:spLocks noGrp="1"/>
          </p:cNvSpPr>
          <p:nvPr>
            <p:ph type="sldNum" sz="quarter" idx="12"/>
          </p:nvPr>
        </p:nvSpPr>
        <p:spPr/>
        <p:txBody>
          <a:bodyPr/>
          <a:lstStyle/>
          <a:p>
            <a:fld id="{EF79ADEA-B933-47CC-A4E9-04E6298B917C}" type="slidenum">
              <a:rPr lang="en-US" smtClean="0"/>
              <a:pPr/>
              <a:t>46</a:t>
            </a:fld>
            <a:endParaRPr lang="en-US"/>
          </a:p>
        </p:txBody>
      </p:sp>
    </p:spTree>
    <p:extLst>
      <p:ext uri="{BB962C8B-B14F-4D97-AF65-F5344CB8AC3E}">
        <p14:creationId xmlns:p14="http://schemas.microsoft.com/office/powerpoint/2010/main" val="4484183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BD02-7C20-12F9-0AFB-53BAE945B1D2}"/>
              </a:ext>
            </a:extLst>
          </p:cNvPr>
          <p:cNvSpPr>
            <a:spLocks noGrp="1"/>
          </p:cNvSpPr>
          <p:nvPr>
            <p:ph type="title"/>
          </p:nvPr>
        </p:nvSpPr>
        <p:spPr/>
        <p:txBody>
          <a:bodyPr>
            <a:noAutofit/>
          </a:bodyPr>
          <a:lstStyle/>
          <a:p>
            <a:r>
              <a:rPr lang="en-CH" sz="3200" dirty="0"/>
              <a:t>NumPy uses broadcasting to perform operation on arrays of different shape without having to allocate extra memory</a:t>
            </a:r>
          </a:p>
        </p:txBody>
      </p:sp>
      <p:sp>
        <p:nvSpPr>
          <p:cNvPr id="3" name="Date Placeholder 2">
            <a:extLst>
              <a:ext uri="{FF2B5EF4-FFF2-40B4-BE49-F238E27FC236}">
                <a16:creationId xmlns:a16="http://schemas.microsoft.com/office/drawing/2014/main" id="{15852CC2-0941-E9CE-504A-0F4B7CECC49C}"/>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D7A8CB-4D9B-9928-9179-8C537E852713}"/>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285ABB5A-C0CE-BC34-F20C-75138EEC2D86}"/>
              </a:ext>
            </a:extLst>
          </p:cNvPr>
          <p:cNvSpPr>
            <a:spLocks noGrp="1"/>
          </p:cNvSpPr>
          <p:nvPr>
            <p:ph type="sldNum" sz="quarter" idx="12"/>
          </p:nvPr>
        </p:nvSpPr>
        <p:spPr/>
        <p:txBody>
          <a:bodyPr/>
          <a:lstStyle/>
          <a:p>
            <a:fld id="{EF79ADEA-B933-47CC-A4E9-04E6298B917C}" type="slidenum">
              <a:rPr lang="en-US" smtClean="0"/>
              <a:pPr/>
              <a:t>47</a:t>
            </a:fld>
            <a:endParaRPr lang="en-US"/>
          </a:p>
        </p:txBody>
      </p:sp>
      <p:pic>
        <p:nvPicPr>
          <p:cNvPr id="7" name="Picture 6">
            <a:extLst>
              <a:ext uri="{FF2B5EF4-FFF2-40B4-BE49-F238E27FC236}">
                <a16:creationId xmlns:a16="http://schemas.microsoft.com/office/drawing/2014/main" id="{1CF53870-83B1-F30C-3A37-E710F4DB6FEF}"/>
              </a:ext>
            </a:extLst>
          </p:cNvPr>
          <p:cNvPicPr>
            <a:picLocks noChangeAspect="1"/>
          </p:cNvPicPr>
          <p:nvPr/>
        </p:nvPicPr>
        <p:blipFill>
          <a:blip r:embed="rId2"/>
          <a:stretch>
            <a:fillRect/>
          </a:stretch>
        </p:blipFill>
        <p:spPr>
          <a:xfrm>
            <a:off x="407368" y="2590682"/>
            <a:ext cx="5241304" cy="3189760"/>
          </a:xfrm>
          <a:prstGeom prst="rect">
            <a:avLst/>
          </a:prstGeom>
        </p:spPr>
      </p:pic>
      <p:pic>
        <p:nvPicPr>
          <p:cNvPr id="6" name="Picture 5">
            <a:extLst>
              <a:ext uri="{FF2B5EF4-FFF2-40B4-BE49-F238E27FC236}">
                <a16:creationId xmlns:a16="http://schemas.microsoft.com/office/drawing/2014/main" id="{E2709D46-A6A5-2595-B161-7D031D4EC2D5}"/>
              </a:ext>
            </a:extLst>
          </p:cNvPr>
          <p:cNvPicPr>
            <a:picLocks noChangeAspect="1"/>
          </p:cNvPicPr>
          <p:nvPr/>
        </p:nvPicPr>
        <p:blipFill rotWithShape="1">
          <a:blip r:embed="rId3"/>
          <a:srcRect l="12175" t="3011" r="23610" b="3011"/>
          <a:stretch/>
        </p:blipFill>
        <p:spPr>
          <a:xfrm>
            <a:off x="6888088" y="2513836"/>
            <a:ext cx="4114800" cy="3343452"/>
          </a:xfrm>
          <a:prstGeom prst="rect">
            <a:avLst/>
          </a:prstGeom>
        </p:spPr>
      </p:pic>
    </p:spTree>
    <p:extLst>
      <p:ext uri="{BB962C8B-B14F-4D97-AF65-F5344CB8AC3E}">
        <p14:creationId xmlns:p14="http://schemas.microsoft.com/office/powerpoint/2010/main" val="7219296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310E5-2E30-B67C-4E2F-AE911FF0404E}"/>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0E7D1FE4-B033-FBFF-5DD8-3448C15208B6}"/>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48867D4B-52E1-01BA-BBA7-33B7E645A258}"/>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C8668D3-00EA-478B-1B67-07868C1EA8C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8251C89-FB98-09E0-2755-C93D0671F123}"/>
              </a:ext>
            </a:extLst>
          </p:cNvPr>
          <p:cNvSpPr>
            <a:spLocks noGrp="1"/>
          </p:cNvSpPr>
          <p:nvPr>
            <p:ph type="sldNum" sz="quarter" idx="12"/>
          </p:nvPr>
        </p:nvSpPr>
        <p:spPr/>
        <p:txBody>
          <a:bodyPr/>
          <a:lstStyle/>
          <a:p>
            <a:fld id="{EF79ADEA-B933-47CC-A4E9-04E6298B917C}" type="slidenum">
              <a:rPr lang="en-US" smtClean="0"/>
              <a:pPr/>
              <a:t>48</a:t>
            </a:fld>
            <a:endParaRPr lang="en-US"/>
          </a:p>
        </p:txBody>
      </p:sp>
      <p:pic>
        <p:nvPicPr>
          <p:cNvPr id="7" name="Picture 6">
            <a:extLst>
              <a:ext uri="{FF2B5EF4-FFF2-40B4-BE49-F238E27FC236}">
                <a16:creationId xmlns:a16="http://schemas.microsoft.com/office/drawing/2014/main" id="{7346E507-A28F-2BC9-EA01-7F8A7C3654F1}"/>
              </a:ext>
            </a:extLst>
          </p:cNvPr>
          <p:cNvPicPr>
            <a:picLocks noChangeAspect="1"/>
          </p:cNvPicPr>
          <p:nvPr/>
        </p:nvPicPr>
        <p:blipFill>
          <a:blip r:embed="rId3"/>
          <a:stretch>
            <a:fillRect/>
          </a:stretch>
        </p:blipFill>
        <p:spPr>
          <a:xfrm>
            <a:off x="2209800" y="387494"/>
            <a:ext cx="7772400" cy="5890661"/>
          </a:xfrm>
          <a:prstGeom prst="rect">
            <a:avLst/>
          </a:prstGeom>
        </p:spPr>
      </p:pic>
    </p:spTree>
    <p:extLst>
      <p:ext uri="{BB962C8B-B14F-4D97-AF65-F5344CB8AC3E}">
        <p14:creationId xmlns:p14="http://schemas.microsoft.com/office/powerpoint/2010/main" val="5087913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speed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49</a:t>
            </a:fld>
            <a:endParaRPr lang="en-US"/>
          </a:p>
        </p:txBody>
      </p:sp>
    </p:spTree>
    <p:extLst>
      <p:ext uri="{BB962C8B-B14F-4D97-AF65-F5344CB8AC3E}">
        <p14:creationId xmlns:p14="http://schemas.microsoft.com/office/powerpoint/2010/main" val="1042263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5</a:t>
            </a:fld>
            <a:endParaRPr lang="en-US"/>
          </a:p>
        </p:txBody>
      </p:sp>
      <p:sp>
        <p:nvSpPr>
          <p:cNvPr id="7" name="TextBox 6">
            <a:extLst>
              <a:ext uri="{FF2B5EF4-FFF2-40B4-BE49-F238E27FC236}">
                <a16:creationId xmlns:a16="http://schemas.microsoft.com/office/drawing/2014/main" id="{439607C9-F48C-CDB7-C702-E75AF4C07FCF}"/>
              </a:ext>
            </a:extLst>
          </p:cNvPr>
          <p:cNvSpPr txBox="1"/>
          <p:nvPr/>
        </p:nvSpPr>
        <p:spPr>
          <a:xfrm>
            <a:off x="8164010" y="345430"/>
            <a:ext cx="1975048" cy="369332"/>
          </a:xfrm>
          <a:prstGeom prst="rect">
            <a:avLst/>
          </a:prstGeom>
          <a:solidFill>
            <a:srgbClr val="FFFF00"/>
          </a:solidFill>
        </p:spPr>
        <p:txBody>
          <a:bodyPr wrap="square" rtlCol="0">
            <a:spAutoFit/>
          </a:bodyPr>
          <a:lstStyle/>
          <a:p>
            <a:r>
              <a:rPr lang="en-US" dirty="0"/>
              <a:t>Delete ?</a:t>
            </a:r>
            <a:endParaRPr lang="en-CH" dirty="0"/>
          </a:p>
        </p:txBody>
      </p:sp>
    </p:spTree>
    <p:extLst>
      <p:ext uri="{BB962C8B-B14F-4D97-AF65-F5344CB8AC3E}">
        <p14:creationId xmlns:p14="http://schemas.microsoft.com/office/powerpoint/2010/main" val="172125984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6FFE4-F754-E607-E5FD-5C894BB77546}"/>
              </a:ext>
            </a:extLst>
          </p:cNvPr>
          <p:cNvSpPr>
            <a:spLocks noGrp="1"/>
          </p:cNvSpPr>
          <p:nvPr>
            <p:ph type="title"/>
          </p:nvPr>
        </p:nvSpPr>
        <p:spPr/>
        <p:txBody>
          <a:bodyPr/>
          <a:lstStyle/>
          <a:p>
            <a:r>
              <a:rPr lang="en-CH" dirty="0"/>
              <a:t>For loops in C</a:t>
            </a:r>
          </a:p>
        </p:txBody>
      </p:sp>
      <p:sp>
        <p:nvSpPr>
          <p:cNvPr id="6" name="Content Placeholder 5">
            <a:extLst>
              <a:ext uri="{FF2B5EF4-FFF2-40B4-BE49-F238E27FC236}">
                <a16:creationId xmlns:a16="http://schemas.microsoft.com/office/drawing/2014/main" id="{8B36572F-4C1F-3868-EF42-DFBB27BD0163}"/>
              </a:ext>
            </a:extLst>
          </p:cNvPr>
          <p:cNvSpPr>
            <a:spLocks noGrp="1"/>
          </p:cNvSpPr>
          <p:nvPr>
            <p:ph idx="1"/>
          </p:nvPr>
        </p:nvSpPr>
        <p:spPr/>
        <p:txBody>
          <a:bodyPr/>
          <a:lstStyle/>
          <a:p>
            <a:r>
              <a:rPr lang="en-CH" dirty="0"/>
              <a:t>Show how a numpy operation can be executed very fast in C</a:t>
            </a:r>
          </a:p>
          <a:p>
            <a:pPr lvl="1"/>
            <a:r>
              <a:rPr lang="en-CH" dirty="0"/>
              <a:t>Related to memory: the data is of a C numerical type, and the layout is regular in memory. A C loop can jump from one memory location to the next by moving by “strides” bytes and accumulating the result</a:t>
            </a:r>
          </a:p>
          <a:p>
            <a:r>
              <a:rPr lang="en-CH" dirty="0"/>
              <a:t>To get that performance, one needs to vectorize! it’s important to avoid for-loops at all costs</a:t>
            </a:r>
          </a:p>
          <a:p>
            <a:pPr marL="0" indent="0">
              <a:buNone/>
            </a:pPr>
            <a:endParaRPr lang="en-CH" dirty="0"/>
          </a:p>
          <a:p>
            <a:r>
              <a:rPr lang="en-CH" dirty="0"/>
              <a:t>Question: How is efficiency of Python vs C in the Big-O sense?</a:t>
            </a:r>
          </a:p>
        </p:txBody>
      </p:sp>
      <p:sp>
        <p:nvSpPr>
          <p:cNvPr id="3" name="Date Placeholder 2">
            <a:extLst>
              <a:ext uri="{FF2B5EF4-FFF2-40B4-BE49-F238E27FC236}">
                <a16:creationId xmlns:a16="http://schemas.microsoft.com/office/drawing/2014/main" id="{72DECA80-691B-3CB3-BD9F-3EFF2E44B6FE}"/>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042A8D89-9A90-C092-4335-C3B5C9983BF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9CAD5716-873A-C02F-4631-3E728546A847}"/>
              </a:ext>
            </a:extLst>
          </p:cNvPr>
          <p:cNvSpPr>
            <a:spLocks noGrp="1"/>
          </p:cNvSpPr>
          <p:nvPr>
            <p:ph type="sldNum" sz="quarter" idx="12"/>
          </p:nvPr>
        </p:nvSpPr>
        <p:spPr/>
        <p:txBody>
          <a:bodyPr/>
          <a:lstStyle/>
          <a:p>
            <a:fld id="{EF79ADEA-B933-47CC-A4E9-04E6298B917C}" type="slidenum">
              <a:rPr lang="en-US" smtClean="0"/>
              <a:pPr/>
              <a:t>50</a:t>
            </a:fld>
            <a:endParaRPr lang="en-US"/>
          </a:p>
        </p:txBody>
      </p:sp>
    </p:spTree>
    <p:extLst>
      <p:ext uri="{BB962C8B-B14F-4D97-AF65-F5344CB8AC3E}">
        <p14:creationId xmlns:p14="http://schemas.microsoft.com/office/powerpoint/2010/main" val="34237275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F884D-A7FF-C403-B389-C859FDBA2B14}"/>
              </a:ext>
            </a:extLst>
          </p:cNvPr>
          <p:cNvSpPr>
            <a:spLocks noGrp="1"/>
          </p:cNvSpPr>
          <p:nvPr>
            <p:ph type="title"/>
          </p:nvPr>
        </p:nvSpPr>
        <p:spPr/>
        <p:txBody>
          <a:bodyPr>
            <a:normAutofit fontScale="90000"/>
          </a:bodyPr>
          <a:lstStyle/>
          <a:p>
            <a:r>
              <a:rPr lang="en-CH" dirty="0"/>
              <a:t>Here list useful NumPy functions that help vectorize for-loop code</a:t>
            </a:r>
          </a:p>
        </p:txBody>
      </p:sp>
      <p:sp>
        <p:nvSpPr>
          <p:cNvPr id="3" name="Content Placeholder 2">
            <a:extLst>
              <a:ext uri="{FF2B5EF4-FFF2-40B4-BE49-F238E27FC236}">
                <a16:creationId xmlns:a16="http://schemas.microsoft.com/office/drawing/2014/main" id="{0838B313-07FA-35B3-99B9-3265A843DEA2}"/>
              </a:ext>
            </a:extLst>
          </p:cNvPr>
          <p:cNvSpPr>
            <a:spLocks noGrp="1"/>
          </p:cNvSpPr>
          <p:nvPr>
            <p:ph idx="1"/>
          </p:nvPr>
        </p:nvSpPr>
        <p:spPr>
          <a:solidFill>
            <a:schemeClr val="accent5"/>
          </a:solidFill>
        </p:spPr>
        <p:txBody>
          <a:bodyPr/>
          <a:lstStyle/>
          <a:p>
            <a:pPr marL="0" indent="0">
              <a:buNone/>
            </a:pPr>
            <a:r>
              <a:rPr lang="en-CH" dirty="0"/>
              <a:t>VM</a:t>
            </a:r>
          </a:p>
          <a:p>
            <a:r>
              <a:rPr lang="en-CH" dirty="0"/>
              <a:t>Make a reference slide with useful things to vectorize for-loops</a:t>
            </a:r>
          </a:p>
          <a:p>
            <a:pPr lvl="1"/>
            <a:r>
              <a:rPr lang="en-CH" dirty="0"/>
              <a:t>broadcasting</a:t>
            </a:r>
          </a:p>
          <a:p>
            <a:pPr lvl="1"/>
            <a:r>
              <a:rPr lang="en-CH" dirty="0"/>
              <a:t>mgrid</a:t>
            </a:r>
          </a:p>
          <a:p>
            <a:pPr lvl="1"/>
            <a:r>
              <a:rPr lang="en-CH" dirty="0"/>
              <a:t>…</a:t>
            </a:r>
          </a:p>
          <a:p>
            <a:r>
              <a:rPr lang="en-CH" dirty="0"/>
              <a:t>Find a couple of nice examples where complicated for-loop code is nicely vectorized</a:t>
            </a:r>
          </a:p>
        </p:txBody>
      </p:sp>
      <p:sp>
        <p:nvSpPr>
          <p:cNvPr id="4" name="Date Placeholder 3">
            <a:extLst>
              <a:ext uri="{FF2B5EF4-FFF2-40B4-BE49-F238E27FC236}">
                <a16:creationId xmlns:a16="http://schemas.microsoft.com/office/drawing/2014/main" id="{6474275D-F5DF-2E00-4F5A-CA3F3F2458B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CB35C8-DC09-8CDC-7F0E-6F41BA3252FF}"/>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4E0B24B-028B-869F-7282-26C924E96438}"/>
              </a:ext>
            </a:extLst>
          </p:cNvPr>
          <p:cNvSpPr>
            <a:spLocks noGrp="1"/>
          </p:cNvSpPr>
          <p:nvPr>
            <p:ph type="sldNum" sz="quarter" idx="12"/>
          </p:nvPr>
        </p:nvSpPr>
        <p:spPr/>
        <p:txBody>
          <a:bodyPr/>
          <a:lstStyle/>
          <a:p>
            <a:fld id="{EF79ADEA-B933-47CC-A4E9-04E6298B917C}" type="slidenum">
              <a:rPr lang="en-US" smtClean="0"/>
              <a:pPr/>
              <a:t>51</a:t>
            </a:fld>
            <a:endParaRPr lang="en-US"/>
          </a:p>
        </p:txBody>
      </p:sp>
    </p:spTree>
    <p:extLst>
      <p:ext uri="{BB962C8B-B14F-4D97-AF65-F5344CB8AC3E}">
        <p14:creationId xmlns:p14="http://schemas.microsoft.com/office/powerpoint/2010/main" val="70627226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CD41E-F141-90CD-ED72-B4C08C75ACD7}"/>
              </a:ext>
            </a:extLst>
          </p:cNvPr>
          <p:cNvSpPr>
            <a:spLocks noGrp="1"/>
          </p:cNvSpPr>
          <p:nvPr>
            <p:ph type="title"/>
          </p:nvPr>
        </p:nvSpPr>
        <p:spPr/>
        <p:txBody>
          <a:bodyPr>
            <a:normAutofit fontScale="90000"/>
          </a:bodyPr>
          <a:lstStyle/>
          <a:p>
            <a:r>
              <a:rPr lang="en-CH" dirty="0"/>
              <a:t>Exercise: give python code with for-loops and ask them to vectorize</a:t>
            </a:r>
          </a:p>
        </p:txBody>
      </p:sp>
      <p:sp>
        <p:nvSpPr>
          <p:cNvPr id="3" name="Date Placeholder 2">
            <a:extLst>
              <a:ext uri="{FF2B5EF4-FFF2-40B4-BE49-F238E27FC236}">
                <a16:creationId xmlns:a16="http://schemas.microsoft.com/office/drawing/2014/main" id="{8C4F5686-8E8F-B101-6824-2FF98860ABE9}"/>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2B730574-D0D8-B11F-5E0C-19C345FBD5C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D12A3F0D-6B83-B946-DB67-646A1DFFF058}"/>
              </a:ext>
            </a:extLst>
          </p:cNvPr>
          <p:cNvSpPr>
            <a:spLocks noGrp="1"/>
          </p:cNvSpPr>
          <p:nvPr>
            <p:ph type="sldNum" sz="quarter" idx="12"/>
          </p:nvPr>
        </p:nvSpPr>
        <p:spPr/>
        <p:txBody>
          <a:bodyPr/>
          <a:lstStyle/>
          <a:p>
            <a:fld id="{EF79ADEA-B933-47CC-A4E9-04E6298B917C}" type="slidenum">
              <a:rPr lang="en-US" smtClean="0"/>
              <a:pPr/>
              <a:t>52</a:t>
            </a:fld>
            <a:endParaRPr lang="en-US"/>
          </a:p>
        </p:txBody>
      </p:sp>
      <p:sp>
        <p:nvSpPr>
          <p:cNvPr id="6" name="TextBox 5">
            <a:extLst>
              <a:ext uri="{FF2B5EF4-FFF2-40B4-BE49-F238E27FC236}">
                <a16:creationId xmlns:a16="http://schemas.microsoft.com/office/drawing/2014/main" id="{AEB423B9-6269-629B-A552-F90236A37339}"/>
              </a:ext>
            </a:extLst>
          </p:cNvPr>
          <p:cNvSpPr txBox="1"/>
          <p:nvPr/>
        </p:nvSpPr>
        <p:spPr>
          <a:xfrm>
            <a:off x="3619893" y="2969443"/>
            <a:ext cx="3858429" cy="369332"/>
          </a:xfrm>
          <a:prstGeom prst="rect">
            <a:avLst/>
          </a:prstGeom>
          <a:noFill/>
        </p:spPr>
        <p:txBody>
          <a:bodyPr wrap="none" rtlCol="0">
            <a:spAutoFit/>
          </a:bodyPr>
          <a:lstStyle/>
          <a:p>
            <a:r>
              <a:rPr lang="en-CH" dirty="0"/>
              <a:t>proposal for exercise: </a:t>
            </a:r>
            <a:r>
              <a:rPr lang="en-US" dirty="0" err="1"/>
              <a:t>numpy_vectorize</a:t>
            </a:r>
            <a:endParaRPr lang="en-CH" dirty="0"/>
          </a:p>
        </p:txBody>
      </p:sp>
    </p:spTree>
    <p:extLst>
      <p:ext uri="{BB962C8B-B14F-4D97-AF65-F5344CB8AC3E}">
        <p14:creationId xmlns:p14="http://schemas.microsoft.com/office/powerpoint/2010/main" val="24202348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C9EFB-EF60-00A6-6E9A-335ED63EBB76}"/>
              </a:ext>
            </a:extLst>
          </p:cNvPr>
          <p:cNvSpPr>
            <a:spLocks noGrp="1"/>
          </p:cNvSpPr>
          <p:nvPr>
            <p:ph type="title"/>
          </p:nvPr>
        </p:nvSpPr>
        <p:spPr/>
        <p:txBody>
          <a:bodyPr>
            <a:normAutofit fontScale="90000"/>
          </a:bodyPr>
          <a:lstStyle/>
          <a:p>
            <a:r>
              <a:rPr lang="en-CH" dirty="0"/>
              <a:t>Hands on: Connecting the dots with the computer architecture class</a:t>
            </a:r>
          </a:p>
        </p:txBody>
      </p:sp>
      <p:sp>
        <p:nvSpPr>
          <p:cNvPr id="3" name="Content Placeholder 2">
            <a:extLst>
              <a:ext uri="{FF2B5EF4-FFF2-40B4-BE49-F238E27FC236}">
                <a16:creationId xmlns:a16="http://schemas.microsoft.com/office/drawing/2014/main" id="{23E10B1F-A140-F84A-BE2B-DC0896E256C1}"/>
              </a:ext>
            </a:extLst>
          </p:cNvPr>
          <p:cNvSpPr>
            <a:spLocks noGrp="1"/>
          </p:cNvSpPr>
          <p:nvPr>
            <p:ph idx="1"/>
          </p:nvPr>
        </p:nvSpPr>
        <p:spPr/>
        <p:txBody>
          <a:bodyPr/>
          <a:lstStyle/>
          <a:p>
            <a:r>
              <a:rPr lang="en-CH" dirty="0"/>
              <a:t>We want to compute the sum of all elements of a sliced array,</a:t>
            </a:r>
            <a:br>
              <a:rPr lang="en-CH" dirty="0"/>
            </a:br>
            <a:r>
              <a:rPr lang="en-CH" dirty="0">
                <a:latin typeface="Consolas" panose="020B0609020204030204" pitchFamily="49" charset="0"/>
                <a:cs typeface="Consolas" panose="020B0609020204030204" pitchFamily="49" charset="0"/>
              </a:rPr>
              <a:t>x[::step_i, ::step_j].sum()</a:t>
            </a:r>
            <a:br>
              <a:rPr lang="en-CH" dirty="0">
                <a:latin typeface="Consolas" panose="020B0609020204030204" pitchFamily="49" charset="0"/>
                <a:cs typeface="Consolas" panose="020B0609020204030204" pitchFamily="49" charset="0"/>
              </a:rPr>
            </a:br>
            <a:br>
              <a:rPr lang="en-CH" dirty="0"/>
            </a:br>
            <a:r>
              <a:rPr lang="en-CH" dirty="0"/>
              <a:t>Discuss the memory and speed efficiency of this expression</a:t>
            </a:r>
          </a:p>
          <a:p>
            <a:pPr marL="0" indent="0">
              <a:buNone/>
            </a:pPr>
            <a:br>
              <a:rPr lang="en-CH" dirty="0"/>
            </a:br>
            <a:endParaRPr lang="en-CH" dirty="0"/>
          </a:p>
          <a:p>
            <a:r>
              <a:rPr lang="en-CH" dirty="0"/>
              <a:t>Think about Verjinia and Tiziano’s architecture class</a:t>
            </a:r>
          </a:p>
          <a:p>
            <a:r>
              <a:rPr lang="en-CH" dirty="0"/>
              <a:t>Is there any scenario where creating a copy of the sliced array could improve efficiency?</a:t>
            </a:r>
            <a:br>
              <a:rPr lang="en-CH" dirty="0"/>
            </a:br>
            <a:r>
              <a:rPr lang="en-CH" dirty="0">
                <a:latin typeface="Consolas" panose="020B0609020204030204" pitchFamily="49" charset="0"/>
                <a:cs typeface="Consolas" panose="020B0609020204030204" pitchFamily="49" charset="0"/>
              </a:rPr>
              <a:t>x[::step_i, ::step_j].copy().sum()</a:t>
            </a:r>
          </a:p>
        </p:txBody>
      </p:sp>
      <p:sp>
        <p:nvSpPr>
          <p:cNvPr id="4" name="Date Placeholder 3">
            <a:extLst>
              <a:ext uri="{FF2B5EF4-FFF2-40B4-BE49-F238E27FC236}">
                <a16:creationId xmlns:a16="http://schemas.microsoft.com/office/drawing/2014/main" id="{B971517D-7F5A-CD5A-955D-7356A2208E2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1B3AE2F-CC09-3ABC-0585-2539BAB1118C}"/>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3D8898CC-6D2B-123E-3420-B2FDD184B218}"/>
              </a:ext>
            </a:extLst>
          </p:cNvPr>
          <p:cNvSpPr>
            <a:spLocks noGrp="1"/>
          </p:cNvSpPr>
          <p:nvPr>
            <p:ph type="sldNum" sz="quarter" idx="12"/>
          </p:nvPr>
        </p:nvSpPr>
        <p:spPr/>
        <p:txBody>
          <a:bodyPr/>
          <a:lstStyle/>
          <a:p>
            <a:fld id="{EF79ADEA-B933-47CC-A4E9-04E6298B917C}" type="slidenum">
              <a:rPr lang="en-US" smtClean="0"/>
              <a:pPr/>
              <a:t>53</a:t>
            </a:fld>
            <a:endParaRPr lang="en-US"/>
          </a:p>
        </p:txBody>
      </p:sp>
      <p:sp>
        <p:nvSpPr>
          <p:cNvPr id="7" name="TextBox 6">
            <a:extLst>
              <a:ext uri="{FF2B5EF4-FFF2-40B4-BE49-F238E27FC236}">
                <a16:creationId xmlns:a16="http://schemas.microsoft.com/office/drawing/2014/main" id="{DC97BF90-BEF2-55B8-6CD5-205FF06058A2}"/>
              </a:ext>
            </a:extLst>
          </p:cNvPr>
          <p:cNvSpPr txBox="1"/>
          <p:nvPr/>
        </p:nvSpPr>
        <p:spPr>
          <a:xfrm>
            <a:off x="4871864" y="2274838"/>
            <a:ext cx="3373121" cy="2308324"/>
          </a:xfrm>
          <a:prstGeom prst="rect">
            <a:avLst/>
          </a:prstGeom>
          <a:solidFill>
            <a:srgbClr val="FFFF00"/>
          </a:solidFill>
        </p:spPr>
        <p:txBody>
          <a:bodyPr wrap="square" rtlCol="0">
            <a:spAutoFit/>
          </a:bodyPr>
          <a:lstStyle/>
          <a:p>
            <a:r>
              <a:rPr lang="en-CH" dirty="0"/>
              <a:t>see </a:t>
            </a:r>
            <a:r>
              <a:rPr lang="en-US" dirty="0" err="1"/>
              <a:t>when_copying_is_convenient</a:t>
            </a:r>
            <a:r>
              <a:rPr lang="en-CH" dirty="0"/>
              <a:t> notebook</a:t>
            </a:r>
          </a:p>
          <a:p>
            <a:endParaRPr lang="en-CH" dirty="0"/>
          </a:p>
          <a:p>
            <a:endParaRPr lang="en-CH" dirty="0"/>
          </a:p>
          <a:p>
            <a:r>
              <a:rPr lang="en-CH" dirty="0"/>
              <a:t>Keep this slide only if we can find a realistic case where this is useful, i.e. one where we don’t do</a:t>
            </a:r>
          </a:p>
          <a:p>
            <a:r>
              <a:rPr lang="en-CH" dirty="0"/>
              <a:t>s.sum() for 1000 times</a:t>
            </a:r>
          </a:p>
        </p:txBody>
      </p:sp>
    </p:spTree>
    <p:extLst>
      <p:ext uri="{BB962C8B-B14F-4D97-AF65-F5344CB8AC3E}">
        <p14:creationId xmlns:p14="http://schemas.microsoft.com/office/powerpoint/2010/main" val="35995379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p:txBody>
          <a:bodyPr>
            <a:normAutofit/>
          </a:bodyPr>
          <a:lstStyle/>
          <a:p>
            <a:r>
              <a:rPr lang="en-CH" sz="3600" dirty="0"/>
              <a:t>Beyond memory (briefly, optional, probably skip)</a:t>
            </a:r>
            <a:endParaRPr lang="en-CH" sz="5400" dirty="0"/>
          </a:p>
        </p:txBody>
      </p:sp>
      <p:sp>
        <p:nvSpPr>
          <p:cNvPr id="6" name="Content Placeholder 5">
            <a:extLst>
              <a:ext uri="{FF2B5EF4-FFF2-40B4-BE49-F238E27FC236}">
                <a16:creationId xmlns:a16="http://schemas.microsoft.com/office/drawing/2014/main" id="{3F83508C-8BCE-D253-FEF0-401A234599AB}"/>
              </a:ext>
            </a:extLst>
          </p:cNvPr>
          <p:cNvSpPr>
            <a:spLocks noGrp="1"/>
          </p:cNvSpPr>
          <p:nvPr>
            <p:ph idx="1"/>
          </p:nvPr>
        </p:nvSpPr>
        <p:spPr/>
        <p:txBody>
          <a:bodyPr/>
          <a:lstStyle/>
          <a:p>
            <a:r>
              <a:rPr lang="en-CH" dirty="0"/>
              <a:t>Use memmap with NumPy (keep large array data on disk) </a:t>
            </a:r>
          </a:p>
          <a:p>
            <a:r>
              <a:rPr lang="en-CH" dirty="0"/>
              <a:t>HFD-5 (keep large array data on disk , block-order, example from geophysics project)</a:t>
            </a:r>
          </a:p>
          <a:p>
            <a:r>
              <a:rPr lang="en-CH" dirty="0"/>
              <a:t>blosc (compressed data) -&gt; maybe do not present, never seen anyone use it</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54</a:t>
            </a:fld>
            <a:endParaRPr lang="en-US"/>
          </a:p>
        </p:txBody>
      </p:sp>
    </p:spTree>
    <p:extLst>
      <p:ext uri="{BB962C8B-B14F-4D97-AF65-F5344CB8AC3E}">
        <p14:creationId xmlns:p14="http://schemas.microsoft.com/office/powerpoint/2010/main" val="376074749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HERE INSERT Tabular Data SLIDES</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55</a:t>
            </a:fld>
            <a:endParaRPr lang="en-US"/>
          </a:p>
        </p:txBody>
      </p:sp>
    </p:spTree>
    <p:extLst>
      <p:ext uri="{BB962C8B-B14F-4D97-AF65-F5344CB8AC3E}">
        <p14:creationId xmlns:p14="http://schemas.microsoft.com/office/powerpoint/2010/main" val="235626573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8EBFD-AA1C-D752-CAD8-BBFE6BA6498C}"/>
              </a:ext>
            </a:extLst>
          </p:cNvPr>
          <p:cNvSpPr>
            <a:spLocks noGrp="1"/>
          </p:cNvSpPr>
          <p:nvPr>
            <p:ph type="title"/>
          </p:nvPr>
        </p:nvSpPr>
        <p:spPr/>
        <p:txBody>
          <a:bodyPr/>
          <a:lstStyle/>
          <a:p>
            <a:endParaRPr lang="en-US" dirty="0"/>
          </a:p>
        </p:txBody>
      </p:sp>
      <p:sp>
        <p:nvSpPr>
          <p:cNvPr id="3" name="Date Placeholder 2">
            <a:extLst>
              <a:ext uri="{FF2B5EF4-FFF2-40B4-BE49-F238E27FC236}">
                <a16:creationId xmlns:a16="http://schemas.microsoft.com/office/drawing/2014/main" id="{C3DC780F-5895-3BE1-06F8-F4C98326455F}"/>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A33B7489-B445-C87E-ACCC-5670C51D32EB}"/>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82637449-A230-B52B-D250-6DF2882F299C}"/>
              </a:ext>
            </a:extLst>
          </p:cNvPr>
          <p:cNvSpPr>
            <a:spLocks noGrp="1"/>
          </p:cNvSpPr>
          <p:nvPr>
            <p:ph type="sldNum" sz="quarter" idx="12"/>
          </p:nvPr>
        </p:nvSpPr>
        <p:spPr/>
        <p:txBody>
          <a:bodyPr/>
          <a:lstStyle/>
          <a:p>
            <a:fld id="{EF79ADEA-B933-47CC-A4E9-04E6298B917C}" type="slidenum">
              <a:rPr lang="en-US" smtClean="0"/>
              <a:pPr/>
              <a:t>56</a:t>
            </a:fld>
            <a:endParaRPr lang="en-US"/>
          </a:p>
        </p:txBody>
      </p:sp>
      <p:pic>
        <p:nvPicPr>
          <p:cNvPr id="6" name="Picture 5">
            <a:extLst>
              <a:ext uri="{FF2B5EF4-FFF2-40B4-BE49-F238E27FC236}">
                <a16:creationId xmlns:a16="http://schemas.microsoft.com/office/drawing/2014/main" id="{34105AA0-9A3B-AB5F-E44A-A1E438E4F9FF}"/>
              </a:ext>
            </a:extLst>
          </p:cNvPr>
          <p:cNvPicPr>
            <a:picLocks noChangeAspect="1"/>
          </p:cNvPicPr>
          <p:nvPr/>
        </p:nvPicPr>
        <p:blipFill>
          <a:blip r:embed="rId2"/>
          <a:stretch>
            <a:fillRect/>
          </a:stretch>
        </p:blipFill>
        <p:spPr>
          <a:xfrm>
            <a:off x="838199" y="1331612"/>
            <a:ext cx="10631397" cy="3393531"/>
          </a:xfrm>
          <a:prstGeom prst="rect">
            <a:avLst/>
          </a:prstGeom>
        </p:spPr>
      </p:pic>
    </p:spTree>
    <p:extLst>
      <p:ext uri="{BB962C8B-B14F-4D97-AF65-F5344CB8AC3E}">
        <p14:creationId xmlns:p14="http://schemas.microsoft.com/office/powerpoint/2010/main" val="183474514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69571-4B7E-27B0-C2A7-61F92FDDD39A}"/>
              </a:ext>
            </a:extLst>
          </p:cNvPr>
          <p:cNvSpPr>
            <a:spLocks noGrp="1"/>
          </p:cNvSpPr>
          <p:nvPr>
            <p:ph type="title"/>
          </p:nvPr>
        </p:nvSpPr>
        <p:spPr/>
        <p:txBody>
          <a:bodyPr/>
          <a:lstStyle/>
          <a:p>
            <a:r>
              <a:rPr lang="en-US" dirty="0"/>
              <a:t>Example data</a:t>
            </a:r>
          </a:p>
        </p:txBody>
      </p:sp>
      <p:sp>
        <p:nvSpPr>
          <p:cNvPr id="3" name="Date Placeholder 2">
            <a:extLst>
              <a:ext uri="{FF2B5EF4-FFF2-40B4-BE49-F238E27FC236}">
                <a16:creationId xmlns:a16="http://schemas.microsoft.com/office/drawing/2014/main" id="{707B1AF2-E381-2C17-9CC7-74C11ED6977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E6B71E37-B069-78FA-EF09-574614E8693C}"/>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61BB8897-2217-E6D1-3D00-6D95D63D1E4B}"/>
              </a:ext>
            </a:extLst>
          </p:cNvPr>
          <p:cNvSpPr>
            <a:spLocks noGrp="1"/>
          </p:cNvSpPr>
          <p:nvPr>
            <p:ph type="sldNum" sz="quarter" idx="12"/>
          </p:nvPr>
        </p:nvSpPr>
        <p:spPr/>
        <p:txBody>
          <a:bodyPr/>
          <a:lstStyle/>
          <a:p>
            <a:fld id="{EF79ADEA-B933-47CC-A4E9-04E6298B917C}" type="slidenum">
              <a:rPr lang="en-US" smtClean="0"/>
              <a:pPr/>
              <a:t>57</a:t>
            </a:fld>
            <a:endParaRPr lang="en-US"/>
          </a:p>
        </p:txBody>
      </p:sp>
      <p:pic>
        <p:nvPicPr>
          <p:cNvPr id="6" name="Picture 5">
            <a:extLst>
              <a:ext uri="{FF2B5EF4-FFF2-40B4-BE49-F238E27FC236}">
                <a16:creationId xmlns:a16="http://schemas.microsoft.com/office/drawing/2014/main" id="{E235619E-CEC2-9454-B413-6A5F87FA85D5}"/>
              </a:ext>
            </a:extLst>
          </p:cNvPr>
          <p:cNvPicPr>
            <a:picLocks noChangeAspect="1"/>
          </p:cNvPicPr>
          <p:nvPr/>
        </p:nvPicPr>
        <p:blipFill>
          <a:blip r:embed="rId3"/>
          <a:stretch>
            <a:fillRect/>
          </a:stretch>
        </p:blipFill>
        <p:spPr>
          <a:xfrm>
            <a:off x="838200" y="1328105"/>
            <a:ext cx="7772400" cy="1799415"/>
          </a:xfrm>
          <a:prstGeom prst="rect">
            <a:avLst/>
          </a:prstGeom>
        </p:spPr>
      </p:pic>
      <p:sp>
        <p:nvSpPr>
          <p:cNvPr id="7" name="TextBox 6">
            <a:extLst>
              <a:ext uri="{FF2B5EF4-FFF2-40B4-BE49-F238E27FC236}">
                <a16:creationId xmlns:a16="http://schemas.microsoft.com/office/drawing/2014/main" id="{30D73F0C-7411-DA58-7C68-D51CD04EF4FF}"/>
              </a:ext>
            </a:extLst>
          </p:cNvPr>
          <p:cNvSpPr txBox="1"/>
          <p:nvPr/>
        </p:nvSpPr>
        <p:spPr>
          <a:xfrm>
            <a:off x="838200" y="997422"/>
            <a:ext cx="6707670" cy="369332"/>
          </a:xfrm>
          <a:prstGeom prst="rect">
            <a:avLst/>
          </a:prstGeom>
          <a:noFill/>
        </p:spPr>
        <p:txBody>
          <a:bodyPr wrap="none" rtlCol="0">
            <a:spAutoFit/>
          </a:bodyPr>
          <a:lstStyle/>
          <a:p>
            <a:r>
              <a:rPr lang="en-US" dirty="0"/>
              <a:t>Metadata: updated when new data is added; one line per experiment</a:t>
            </a:r>
          </a:p>
        </p:txBody>
      </p:sp>
      <p:sp>
        <p:nvSpPr>
          <p:cNvPr id="8" name="TextBox 7">
            <a:extLst>
              <a:ext uri="{FF2B5EF4-FFF2-40B4-BE49-F238E27FC236}">
                <a16:creationId xmlns:a16="http://schemas.microsoft.com/office/drawing/2014/main" id="{7E036CAB-42F6-E5C8-4561-184A5718E28F}"/>
              </a:ext>
            </a:extLst>
          </p:cNvPr>
          <p:cNvSpPr txBox="1"/>
          <p:nvPr/>
        </p:nvSpPr>
        <p:spPr>
          <a:xfrm>
            <a:off x="811891" y="3161621"/>
            <a:ext cx="10863295" cy="369332"/>
          </a:xfrm>
          <a:prstGeom prst="rect">
            <a:avLst/>
          </a:prstGeom>
          <a:noFill/>
        </p:spPr>
        <p:txBody>
          <a:bodyPr wrap="none" rtlCol="0">
            <a:spAutoFit/>
          </a:bodyPr>
          <a:lstStyle/>
          <a:p>
            <a:r>
              <a:rPr lang="en-US" dirty="0"/>
              <a:t>Summary data, after QC, collected from each experiment folder and combined, here 8 measures. Columns P to W </a:t>
            </a:r>
          </a:p>
        </p:txBody>
      </p:sp>
      <p:pic>
        <p:nvPicPr>
          <p:cNvPr id="9" name="Picture 8">
            <a:extLst>
              <a:ext uri="{FF2B5EF4-FFF2-40B4-BE49-F238E27FC236}">
                <a16:creationId xmlns:a16="http://schemas.microsoft.com/office/drawing/2014/main" id="{94B5FEAE-5A48-DECA-CADE-FDFA6C92D205}"/>
              </a:ext>
            </a:extLst>
          </p:cNvPr>
          <p:cNvPicPr>
            <a:picLocks noChangeAspect="1"/>
          </p:cNvPicPr>
          <p:nvPr/>
        </p:nvPicPr>
        <p:blipFill>
          <a:blip r:embed="rId4"/>
          <a:stretch>
            <a:fillRect/>
          </a:stretch>
        </p:blipFill>
        <p:spPr>
          <a:xfrm>
            <a:off x="838200" y="3565055"/>
            <a:ext cx="7772400" cy="2660140"/>
          </a:xfrm>
          <a:prstGeom prst="rect">
            <a:avLst/>
          </a:prstGeom>
        </p:spPr>
      </p:pic>
    </p:spTree>
    <p:extLst>
      <p:ext uri="{BB962C8B-B14F-4D97-AF65-F5344CB8AC3E}">
        <p14:creationId xmlns:p14="http://schemas.microsoft.com/office/powerpoint/2010/main" val="30569850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Thank you!</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58</a:t>
            </a:fld>
            <a:endParaRPr lang="en-US"/>
          </a:p>
        </p:txBody>
      </p:sp>
    </p:spTree>
    <p:extLst>
      <p:ext uri="{BB962C8B-B14F-4D97-AF65-F5344CB8AC3E}">
        <p14:creationId xmlns:p14="http://schemas.microsoft.com/office/powerpoint/2010/main" val="321163626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59</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6</a:t>
            </a:fld>
            <a:endParaRPr lang="en-US"/>
          </a:p>
        </p:txBody>
      </p:sp>
      <p:sp>
        <p:nvSpPr>
          <p:cNvPr id="14" name="Title 13">
            <a:extLst>
              <a:ext uri="{FF2B5EF4-FFF2-40B4-BE49-F238E27FC236}">
                <a16:creationId xmlns:a16="http://schemas.microsoft.com/office/drawing/2014/main" id="{1E07A62E-B602-7C2E-F0D8-CD170FFC1EB2}"/>
              </a:ext>
            </a:extLst>
          </p:cNvPr>
          <p:cNvSpPr>
            <a:spLocks noGrp="1"/>
          </p:cNvSpPr>
          <p:nvPr>
            <p:ph type="title"/>
          </p:nvPr>
        </p:nvSpPr>
        <p:spPr/>
        <p:txBody>
          <a:bodyPr>
            <a:normAutofit fontScale="90000"/>
          </a:bodyPr>
          <a:lstStyle/>
          <a:p>
            <a:r>
              <a:rPr lang="en-US" sz="4400" dirty="0"/>
              <a:t>What data structure would you use to represent</a:t>
            </a:r>
            <a:endParaRPr lang="en-US" dirty="0"/>
          </a:p>
        </p:txBody>
      </p:sp>
      <p:grpSp>
        <p:nvGrpSpPr>
          <p:cNvPr id="35" name="Group 34">
            <a:extLst>
              <a:ext uri="{FF2B5EF4-FFF2-40B4-BE49-F238E27FC236}">
                <a16:creationId xmlns:a16="http://schemas.microsoft.com/office/drawing/2014/main" id="{7483F886-6019-ABB0-99E5-AAEF047B9B8F}"/>
              </a:ext>
            </a:extLst>
          </p:cNvPr>
          <p:cNvGrpSpPr/>
          <p:nvPr/>
        </p:nvGrpSpPr>
        <p:grpSpPr>
          <a:xfrm>
            <a:off x="263352" y="1124744"/>
            <a:ext cx="3441674" cy="2751969"/>
            <a:chOff x="263352" y="3535866"/>
            <a:chExt cx="3441674" cy="2751969"/>
          </a:xfrm>
        </p:grpSpPr>
        <p:grpSp>
          <p:nvGrpSpPr>
            <p:cNvPr id="29" name="Group 28">
              <a:extLst>
                <a:ext uri="{FF2B5EF4-FFF2-40B4-BE49-F238E27FC236}">
                  <a16:creationId xmlns:a16="http://schemas.microsoft.com/office/drawing/2014/main" id="{0B4F1022-6936-2612-0C6B-AAA9FDCC8AFF}"/>
                </a:ext>
              </a:extLst>
            </p:cNvPr>
            <p:cNvGrpSpPr/>
            <p:nvPr/>
          </p:nvGrpSpPr>
          <p:grpSpPr>
            <a:xfrm>
              <a:off x="297778" y="3538731"/>
              <a:ext cx="3407248" cy="2749104"/>
              <a:chOff x="675011" y="3533758"/>
              <a:chExt cx="3407248" cy="2749104"/>
            </a:xfrm>
          </p:grpSpPr>
          <p:pic>
            <p:nvPicPr>
              <p:cNvPr id="1030" name="Picture 6" descr="What are the Characteristics of Sound Waves?">
                <a:extLst>
                  <a:ext uri="{FF2B5EF4-FFF2-40B4-BE49-F238E27FC236}">
                    <a16:creationId xmlns:a16="http://schemas.microsoft.com/office/drawing/2014/main" id="{BF5BAA32-8E9C-D385-FB14-0CE99A1D2DB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311"/>
              <a:stretch/>
            </p:blipFill>
            <p:spPr bwMode="auto">
              <a:xfrm>
                <a:off x="675011" y="3533758"/>
                <a:ext cx="3407248" cy="2308257"/>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5B92A70A-6370-A681-E6E8-AAABE1539101}"/>
                  </a:ext>
                </a:extLst>
              </p:cNvPr>
              <p:cNvSpPr txBox="1"/>
              <p:nvPr/>
            </p:nvSpPr>
            <p:spPr>
              <a:xfrm>
                <a:off x="1117504" y="5882752"/>
                <a:ext cx="190383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grpSp>
        <p:pic>
          <p:nvPicPr>
            <p:cNvPr id="34" name="Picture 6" descr="What are the Characteristics of Sound Waves?">
              <a:extLst>
                <a:ext uri="{FF2B5EF4-FFF2-40B4-BE49-F238E27FC236}">
                  <a16:creationId xmlns:a16="http://schemas.microsoft.com/office/drawing/2014/main" id="{4573A69C-A0B7-E47E-E409-57EB2B9511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557" r="91137"/>
            <a:stretch/>
          </p:blipFill>
          <p:spPr bwMode="auto">
            <a:xfrm>
              <a:off x="263352" y="3535866"/>
              <a:ext cx="216024" cy="230825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18868962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E68C0-4890-6A19-D5E4-8C9E8A7D72FE}"/>
              </a:ext>
            </a:extLst>
          </p:cNvPr>
          <p:cNvSpPr>
            <a:spLocks noGrp="1"/>
          </p:cNvSpPr>
          <p:nvPr>
            <p:ph type="title"/>
          </p:nvPr>
        </p:nvSpPr>
        <p:spPr/>
        <p:txBody>
          <a:bodyPr/>
          <a:lstStyle/>
          <a:p>
            <a:r>
              <a:rPr lang="en-CH" dirty="0"/>
              <a:t>Data class outline</a:t>
            </a:r>
          </a:p>
        </p:txBody>
      </p:sp>
      <p:sp>
        <p:nvSpPr>
          <p:cNvPr id="3" name="Content Placeholder 2">
            <a:extLst>
              <a:ext uri="{FF2B5EF4-FFF2-40B4-BE49-F238E27FC236}">
                <a16:creationId xmlns:a16="http://schemas.microsoft.com/office/drawing/2014/main" id="{4294940F-4376-D895-7388-88D7535C9634}"/>
              </a:ext>
            </a:extLst>
          </p:cNvPr>
          <p:cNvSpPr>
            <a:spLocks noGrp="1"/>
          </p:cNvSpPr>
          <p:nvPr>
            <p:ph idx="1"/>
          </p:nvPr>
        </p:nvSpPr>
        <p:spPr/>
        <p:txBody>
          <a:bodyPr>
            <a:normAutofit fontScale="47500" lnSpcReduction="20000"/>
          </a:bodyPr>
          <a:lstStyle/>
          <a:p>
            <a:pPr algn="l">
              <a:buFont typeface="+mj-lt"/>
              <a:buAutoNum type="arabicPeriod"/>
            </a:pPr>
            <a:r>
              <a:rPr lang="en-US" b="0" i="0" dirty="0">
                <a:solidFill>
                  <a:srgbClr val="1F2328"/>
                </a:solidFill>
                <a:effectLst/>
                <a:latin typeface="-apple-system"/>
              </a:rPr>
              <a:t>Introduction</a:t>
            </a:r>
          </a:p>
          <a:p>
            <a:pPr lvl="1"/>
            <a:r>
              <a:rPr lang="en-US" b="0" i="0" dirty="0">
                <a:solidFill>
                  <a:srgbClr val="1F2328"/>
                </a:solidFill>
                <a:effectLst/>
                <a:latin typeface="-apple-system"/>
              </a:rPr>
              <a:t>what data structures do you know? list, dictionary, set, tree, graph, array, database, …</a:t>
            </a:r>
          </a:p>
          <a:p>
            <a:pPr lvl="1"/>
            <a:r>
              <a:rPr lang="en-US" b="0" i="0" dirty="0">
                <a:solidFill>
                  <a:srgbClr val="1F2328"/>
                </a:solidFill>
                <a:effectLst/>
                <a:latin typeface="-apple-system"/>
              </a:rPr>
              <a:t>you could store data in a dictionary as a list — what makes you choose a data structure over another? speed (dictionary retrieval O(1), list O(n), demo this) memory (on disk, in memory)</a:t>
            </a:r>
          </a:p>
          <a:p>
            <a:pPr lvl="1"/>
            <a:r>
              <a:rPr lang="en-US" b="0" i="0" dirty="0">
                <a:solidFill>
                  <a:srgbClr val="1F2328"/>
                </a:solidFill>
                <a:effectLst/>
                <a:latin typeface="-apple-system"/>
              </a:rPr>
              <a:t>for what kind of data is each of the data structure good? list, dictionary … </a:t>
            </a:r>
            <a:r>
              <a:rPr lang="en-US" b="0" i="0" dirty="0" err="1">
                <a:solidFill>
                  <a:srgbClr val="1F2328"/>
                </a:solidFill>
                <a:effectLst/>
                <a:latin typeface="-apple-system"/>
              </a:rPr>
              <a:t>numpy</a:t>
            </a:r>
            <a:r>
              <a:rPr lang="en-US" b="0" i="0" dirty="0">
                <a:solidFill>
                  <a:srgbClr val="1F2328"/>
                </a:solidFill>
                <a:effectLst/>
                <a:latin typeface="-apple-system"/>
              </a:rPr>
              <a:t> array -&gt; n-d grid of data of the same basic type; efficient use of memory and for loops implemented at C-level for some operations pandas </a:t>
            </a:r>
            <a:r>
              <a:rPr lang="en-US" b="0" i="0" dirty="0" err="1">
                <a:solidFill>
                  <a:srgbClr val="1F2328"/>
                </a:solidFill>
                <a:effectLst/>
                <a:latin typeface="-apple-system"/>
              </a:rPr>
              <a:t>DataFrame</a:t>
            </a:r>
            <a:r>
              <a:rPr lang="en-US" b="0" i="0" dirty="0">
                <a:solidFill>
                  <a:srgbClr val="1F2328"/>
                </a:solidFill>
                <a:effectLst/>
                <a:latin typeface="-apple-system"/>
              </a:rPr>
              <a:t> -&gt; records of different types, e.g. info about experiment subscriber, experiment results by subscriber and condition, … ; efficient operations on columns; easy statistics and analytics on groups</a:t>
            </a:r>
          </a:p>
          <a:p>
            <a:pPr algn="l">
              <a:buFont typeface="+mj-lt"/>
              <a:buAutoNum type="arabicPeriod"/>
            </a:pPr>
            <a:r>
              <a:rPr lang="en-US" b="0" i="0" dirty="0">
                <a:solidFill>
                  <a:srgbClr val="1F2328"/>
                </a:solidFill>
                <a:effectLst/>
                <a:latin typeface="-apple-system"/>
              </a:rPr>
              <a:t>homogeneous array data: </a:t>
            </a:r>
            <a:r>
              <a:rPr lang="en-US" b="0" i="0" dirty="0" err="1">
                <a:solidFill>
                  <a:srgbClr val="1F2328"/>
                </a:solidFill>
                <a:effectLst/>
                <a:latin typeface="-apple-system"/>
              </a:rPr>
              <a:t>numpy</a:t>
            </a:r>
            <a:endParaRPr lang="en-US" b="0" i="0" dirty="0">
              <a:solidFill>
                <a:srgbClr val="1F2328"/>
              </a:solidFill>
              <a:effectLst/>
              <a:latin typeface="-apple-system"/>
            </a:endParaRPr>
          </a:p>
          <a:p>
            <a:pPr lvl="1"/>
            <a:r>
              <a:rPr lang="en-US" b="0" i="0" dirty="0">
                <a:solidFill>
                  <a:srgbClr val="1F2328"/>
                </a:solidFill>
                <a:effectLst/>
                <a:latin typeface="-apple-system"/>
              </a:rPr>
              <a:t>only small changes to </a:t>
            </a:r>
            <a:r>
              <a:rPr lang="en-US" b="0" i="0" dirty="0" err="1">
                <a:solidFill>
                  <a:srgbClr val="1F2328"/>
                </a:solidFill>
                <a:effectLst/>
                <a:latin typeface="-apple-system"/>
              </a:rPr>
              <a:t>numpy</a:t>
            </a:r>
            <a:r>
              <a:rPr lang="en-US" b="0" i="0" dirty="0">
                <a:solidFill>
                  <a:srgbClr val="1F2328"/>
                </a:solidFill>
                <a:effectLst/>
                <a:latin typeface="-apple-system"/>
              </a:rPr>
              <a:t> class to stress the overall topics</a:t>
            </a:r>
          </a:p>
          <a:p>
            <a:pPr lvl="1"/>
            <a:r>
              <a:rPr lang="en-US" b="0" i="0" dirty="0">
                <a:solidFill>
                  <a:srgbClr val="1F2328"/>
                </a:solidFill>
                <a:effectLst/>
                <a:latin typeface="-apple-system"/>
              </a:rPr>
              <a:t>one thing I suggest to add: </a:t>
            </a:r>
            <a:r>
              <a:rPr lang="en-US" b="0" i="0" dirty="0" err="1">
                <a:solidFill>
                  <a:srgbClr val="1F2328"/>
                </a:solidFill>
                <a:effectLst/>
                <a:latin typeface="-apple-system"/>
              </a:rPr>
              <a:t>memmap</a:t>
            </a:r>
            <a:r>
              <a:rPr lang="en-US" b="0" i="0" dirty="0">
                <a:solidFill>
                  <a:srgbClr val="1F2328"/>
                </a:solidFill>
                <a:effectLst/>
                <a:latin typeface="-apple-system"/>
              </a:rPr>
              <a:t>. What does it do, how much in this case it’s important to think about the operations we want to do on the array: view vs copy; random sampling is going to load all of the memory pages the samples are in. Even C- and Fortran-order are going to have a different impact on memory usage</a:t>
            </a:r>
          </a:p>
          <a:p>
            <a:pPr lvl="1"/>
            <a:r>
              <a:rPr lang="en-US" b="0" i="0" dirty="0">
                <a:solidFill>
                  <a:srgbClr val="1F2328"/>
                </a:solidFill>
                <a:effectLst/>
                <a:latin typeface="-apple-system"/>
              </a:rPr>
              <a:t>mention that HDF5 can also be used for efficient on-disk storage of array data</a:t>
            </a:r>
          </a:p>
          <a:p>
            <a:pPr algn="l">
              <a:buFont typeface="+mj-lt"/>
              <a:buAutoNum type="arabicPeriod" startAt="2"/>
            </a:pPr>
            <a:r>
              <a:rPr lang="en-US" b="0" i="0" dirty="0">
                <a:solidFill>
                  <a:srgbClr val="1F2328"/>
                </a:solidFill>
                <a:effectLst/>
                <a:latin typeface="-apple-system"/>
              </a:rPr>
              <a:t>heterogeneous, column-based data with index: pandas</a:t>
            </a:r>
          </a:p>
          <a:p>
            <a:pPr lvl="1"/>
            <a:r>
              <a:rPr lang="en-US" b="0" i="0" dirty="0">
                <a:solidFill>
                  <a:srgbClr val="1F2328"/>
                </a:solidFill>
                <a:effectLst/>
                <a:latin typeface="-apple-system"/>
              </a:rPr>
              <a:t>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pPr lvl="1"/>
            <a:r>
              <a:rPr lang="en-US" b="0" i="0" dirty="0">
                <a:solidFill>
                  <a:srgbClr val="1F2328"/>
                </a:solidFill>
                <a:effectLst/>
                <a:latin typeface="-apple-system"/>
              </a:rPr>
              <a:t>“tidy data” ideas</a:t>
            </a:r>
          </a:p>
          <a:p>
            <a:pPr lvl="1"/>
            <a:r>
              <a:rPr lang="en-US" b="0" i="0" dirty="0">
                <a:solidFill>
                  <a:srgbClr val="1F2328"/>
                </a:solidFill>
                <a:effectLst/>
                <a:latin typeface="-apple-system"/>
              </a:rPr>
              <a:t>just as in </a:t>
            </a:r>
            <a:r>
              <a:rPr lang="en-US" b="0" i="0" dirty="0" err="1">
                <a:solidFill>
                  <a:srgbClr val="1F2328"/>
                </a:solidFill>
                <a:effectLst/>
                <a:latin typeface="-apple-system"/>
              </a:rPr>
              <a:t>numpy</a:t>
            </a:r>
            <a:r>
              <a:rPr lang="en-US" b="0" i="0" dirty="0">
                <a:solidFill>
                  <a:srgbClr val="1F2328"/>
                </a:solidFill>
                <a:effectLst/>
                <a:latin typeface="-apple-system"/>
              </a:rPr>
              <a:t>, avoiding for loops is critical for both memory and speed consumption</a:t>
            </a:r>
          </a:p>
          <a:p>
            <a:pPr lvl="1"/>
            <a:r>
              <a:rPr lang="en-US" b="0" i="0" dirty="0">
                <a:solidFill>
                  <a:srgbClr val="1F2328"/>
                </a:solidFill>
                <a:effectLst/>
                <a:latin typeface="-apple-system"/>
              </a:rPr>
              <a:t>split, map, aggregate -&gt; basic ideas, related to tidy data; summary tables, pivots</a:t>
            </a:r>
          </a:p>
          <a:p>
            <a:pPr lvl="1"/>
            <a:r>
              <a:rPr lang="en-US" b="0" i="0" dirty="0">
                <a:solidFill>
                  <a:srgbClr val="1F2328"/>
                </a:solidFill>
                <a:effectLst/>
                <a:latin typeface="-apple-system"/>
              </a:rPr>
              <a:t>joins and anti-joins: basic and also how they can make some filtering cases easy, without for loops</a:t>
            </a:r>
          </a:p>
          <a:p>
            <a:pPr lvl="1"/>
            <a:r>
              <a:rPr lang="en-US" b="0" i="0" dirty="0">
                <a:solidFill>
                  <a:srgbClr val="1F2328"/>
                </a:solidFill>
                <a:effectLst/>
                <a:latin typeface="-apple-system"/>
              </a:rPr>
              <a:t>window functions</a:t>
            </a:r>
          </a:p>
          <a:p>
            <a:pPr lvl="1"/>
            <a:r>
              <a:rPr lang="en-US" b="0" i="0" dirty="0">
                <a:solidFill>
                  <a:srgbClr val="1F2328"/>
                </a:solidFill>
                <a:effectLst/>
                <a:latin typeface="-apple-system"/>
              </a:rPr>
              <a:t>coalescing: selecting one of several computations based on priority (eliminates if .. else mapping)</a:t>
            </a:r>
          </a:p>
          <a:p>
            <a:pPr lvl="1"/>
            <a:r>
              <a:rPr lang="en-US" b="0" i="0" dirty="0">
                <a:solidFill>
                  <a:srgbClr val="1F2328"/>
                </a:solidFill>
                <a:effectLst/>
                <a:latin typeface="-apple-system"/>
              </a:rPr>
              <a:t>briefly discuss strengths of pandas, spark, SQL databases, </a:t>
            </a:r>
            <a:r>
              <a:rPr lang="en-US" b="0" i="0" dirty="0" err="1">
                <a:solidFill>
                  <a:srgbClr val="1F2328"/>
                </a:solidFill>
                <a:effectLst/>
                <a:latin typeface="-apple-system"/>
              </a:rPr>
              <a:t>dask</a:t>
            </a:r>
            <a:endParaRPr lang="en-US" b="0" i="0" dirty="0">
              <a:solidFill>
                <a:srgbClr val="1F2328"/>
              </a:solidFill>
              <a:effectLst/>
              <a:latin typeface="-apple-system"/>
            </a:endParaRPr>
          </a:p>
          <a:p>
            <a:pPr algn="l">
              <a:buFont typeface="+mj-lt"/>
              <a:buAutoNum type="arabicPeriod" startAt="4"/>
            </a:pPr>
            <a:r>
              <a:rPr lang="en-US" b="0" i="0" dirty="0">
                <a:solidFill>
                  <a:srgbClr val="1F2328"/>
                </a:solidFill>
                <a:effectLst/>
                <a:latin typeface="-apple-system"/>
              </a:rPr>
              <a:t>(possibly) data organization topics</a:t>
            </a:r>
          </a:p>
          <a:p>
            <a:pPr lvl="1"/>
            <a:r>
              <a:rPr lang="en-US" b="0" i="0" dirty="0">
                <a:solidFill>
                  <a:srgbClr val="1F2328"/>
                </a:solidFill>
                <a:effectLst/>
                <a:latin typeface="-apple-system"/>
              </a:rPr>
              <a:t>data processing stages</a:t>
            </a:r>
          </a:p>
          <a:p>
            <a:pPr lvl="1"/>
            <a:r>
              <a:rPr lang="en-US" b="0" i="0" dirty="0">
                <a:solidFill>
                  <a:srgbClr val="1F2328"/>
                </a:solidFill>
                <a:effectLst/>
                <a:latin typeface="-apple-system"/>
              </a:rPr>
              <a:t>handling changes in the data</a:t>
            </a:r>
          </a:p>
          <a:p>
            <a:pPr lvl="1"/>
            <a:r>
              <a:rPr lang="en-US" b="0" i="0" dirty="0">
                <a:solidFill>
                  <a:srgbClr val="1F2328"/>
                </a:solidFill>
                <a:effectLst/>
                <a:latin typeface="-apple-system"/>
              </a:rPr>
              <a:t>missing values</a:t>
            </a:r>
          </a:p>
          <a:p>
            <a:endParaRPr lang="en-CH" dirty="0"/>
          </a:p>
        </p:txBody>
      </p:sp>
      <p:sp>
        <p:nvSpPr>
          <p:cNvPr id="4" name="Date Placeholder 3">
            <a:extLst>
              <a:ext uri="{FF2B5EF4-FFF2-40B4-BE49-F238E27FC236}">
                <a16:creationId xmlns:a16="http://schemas.microsoft.com/office/drawing/2014/main" id="{20127650-EBD9-8C60-CE92-1A333ED8BC6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13A28504-5673-91C1-8B23-9F481084FB8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B8083F1-AE11-4F7D-EA77-5D915DAF140B}"/>
              </a:ext>
            </a:extLst>
          </p:cNvPr>
          <p:cNvSpPr>
            <a:spLocks noGrp="1"/>
          </p:cNvSpPr>
          <p:nvPr>
            <p:ph type="sldNum" sz="quarter" idx="12"/>
          </p:nvPr>
        </p:nvSpPr>
        <p:spPr/>
        <p:txBody>
          <a:bodyPr/>
          <a:lstStyle/>
          <a:p>
            <a:fld id="{EF79ADEA-B933-47CC-A4E9-04E6298B917C}" type="slidenum">
              <a:rPr lang="en-US" smtClean="0"/>
              <a:pPr/>
              <a:t>60</a:t>
            </a:fld>
            <a:endParaRPr lang="en-US"/>
          </a:p>
        </p:txBody>
      </p:sp>
      <p:sp>
        <p:nvSpPr>
          <p:cNvPr id="7" name="Rectangle 6">
            <a:extLst>
              <a:ext uri="{FF2B5EF4-FFF2-40B4-BE49-F238E27FC236}">
                <a16:creationId xmlns:a16="http://schemas.microsoft.com/office/drawing/2014/main" id="{BE31291E-8C4A-8B2B-82A0-05CE3F09058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48493277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Goals (will be removed)</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Goals:</a:t>
            </a:r>
          </a:p>
          <a:p>
            <a:pPr lvl="1"/>
            <a:r>
              <a:rPr lang="en-CH" dirty="0"/>
              <a:t>Brief introduction to data structures</a:t>
            </a:r>
          </a:p>
          <a:p>
            <a:pPr lvl="2"/>
            <a:r>
              <a:rPr lang="en-CH" dirty="0"/>
              <a:t>why are there many? what are the trade-offs? Basic facts about Python lists, sets, and dictionaries (exercise)</a:t>
            </a:r>
          </a:p>
          <a:p>
            <a:pPr lvl="1"/>
            <a:r>
              <a:rPr lang="en-CH" dirty="0"/>
              <a:t>arrays, grid of homogeneous data (numpy)</a:t>
            </a:r>
          </a:p>
          <a:p>
            <a:pPr lvl="2"/>
            <a:r>
              <a:rPr lang="en-CH" dirty="0"/>
              <a:t>efficient storage in memory, interpretation layer, and C-level loops</a:t>
            </a:r>
          </a:p>
          <a:p>
            <a:pPr lvl="2"/>
            <a:r>
              <a:rPr lang="en-CH" dirty="0"/>
              <a:t>knowing this makes it easy to understand: view vs copy; when is C- or F-order better</a:t>
            </a:r>
          </a:p>
          <a:p>
            <a:pPr lvl="2"/>
            <a:r>
              <a:rPr lang="en-CH" dirty="0"/>
              <a:t>off-memory array: memmaps, HDF5 (and beyond C- and F-order, example 3D geodata)</a:t>
            </a:r>
          </a:p>
          <a:p>
            <a:pPr lvl="2"/>
            <a:r>
              <a:rPr lang="en-CH" dirty="0"/>
              <a:t>blosc: memory-compressed arrays</a:t>
            </a:r>
          </a:p>
          <a:p>
            <a:pPr lvl="1"/>
            <a:r>
              <a:rPr lang="en-CH" dirty="0"/>
              <a:t>tables, indexed columns of inhomogeneous data (pandas, dask, sql, …)</a:t>
            </a:r>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61</a:t>
            </a:fld>
            <a:endParaRPr lang="en-US"/>
          </a:p>
        </p:txBody>
      </p:sp>
      <p:sp>
        <p:nvSpPr>
          <p:cNvPr id="7" name="Rectangle 6">
            <a:extLst>
              <a:ext uri="{FF2B5EF4-FFF2-40B4-BE49-F238E27FC236}">
                <a16:creationId xmlns:a16="http://schemas.microsoft.com/office/drawing/2014/main" id="{DC02E2DB-0862-3C24-0A48-A26003A6F5D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8968545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7A0AA-AC0F-77FC-B29A-E66301C224E2}"/>
              </a:ext>
            </a:extLst>
          </p:cNvPr>
          <p:cNvSpPr>
            <a:spLocks noGrp="1"/>
          </p:cNvSpPr>
          <p:nvPr>
            <p:ph type="title"/>
          </p:nvPr>
        </p:nvSpPr>
        <p:spPr/>
        <p:txBody>
          <a:bodyPr/>
          <a:lstStyle/>
          <a:p>
            <a:endParaRPr lang="en-CH"/>
          </a:p>
        </p:txBody>
      </p:sp>
      <p:sp>
        <p:nvSpPr>
          <p:cNvPr id="6" name="Content Placeholder 5">
            <a:extLst>
              <a:ext uri="{FF2B5EF4-FFF2-40B4-BE49-F238E27FC236}">
                <a16:creationId xmlns:a16="http://schemas.microsoft.com/office/drawing/2014/main" id="{E84FEB28-6D5F-D566-8694-E8CC5CE2ADB5}"/>
              </a:ext>
            </a:extLst>
          </p:cNvPr>
          <p:cNvSpPr>
            <a:spLocks noGrp="1"/>
          </p:cNvSpPr>
          <p:nvPr>
            <p:ph idx="1"/>
          </p:nvPr>
        </p:nvSpPr>
        <p:spPr/>
        <p:txBody>
          <a:bodyPr>
            <a:normAutofit fontScale="70000" lnSpcReduction="20000"/>
          </a:bodyPr>
          <a:lstStyle/>
          <a:p>
            <a:r>
              <a:rPr lang="en-CH" dirty="0"/>
              <a:t>Part 1: data structures</a:t>
            </a:r>
          </a:p>
          <a:p>
            <a:pPr lvl="1"/>
            <a:r>
              <a:rPr lang="en-CH" dirty="0"/>
              <a:t>which data structures exist?</a:t>
            </a:r>
          </a:p>
          <a:p>
            <a:pPr lvl="2"/>
            <a:r>
              <a:rPr lang="en-CH" dirty="0"/>
              <a:t>which ones do we use most commonly in research? array, tables</a:t>
            </a:r>
          </a:p>
          <a:p>
            <a:pPr lvl="1"/>
            <a:r>
              <a:rPr lang="en-CH" dirty="0"/>
              <a:t>why do we have many?</a:t>
            </a:r>
          </a:p>
          <a:p>
            <a:pPr lvl="1"/>
            <a:r>
              <a:rPr lang="en-CH" dirty="0"/>
              <a:t>access time, memory, and algorithms (exercise)</a:t>
            </a:r>
          </a:p>
          <a:p>
            <a:r>
              <a:rPr lang="en-CH" dirty="0"/>
              <a:t>Part 2: arrays (numpy)</a:t>
            </a:r>
          </a:p>
          <a:p>
            <a:pPr lvl="1"/>
            <a:r>
              <a:rPr lang="en-CH" dirty="0"/>
              <a:t>why is it efficient? separate storage in memory from interpretation; copy vs view; broadcasting</a:t>
            </a:r>
          </a:p>
          <a:p>
            <a:pPr lvl="1"/>
            <a:r>
              <a:rPr lang="en-CH" dirty="0"/>
              <a:t>it’s only efficient if you don’t do for loops: the for loops are done in the native C</a:t>
            </a:r>
          </a:p>
          <a:p>
            <a:pPr lvl="2"/>
            <a:r>
              <a:rPr lang="en-CH" dirty="0"/>
              <a:t>exercises for that</a:t>
            </a:r>
          </a:p>
          <a:p>
            <a:pPr lvl="1"/>
            <a:r>
              <a:rPr lang="en-CH" dirty="0"/>
              <a:t>memory maps -&gt; on-disk arrays</a:t>
            </a:r>
          </a:p>
          <a:p>
            <a:pPr lvl="1"/>
            <a:r>
              <a:rPr lang="en-CH" dirty="0"/>
              <a:t>HDF5 -&gt; on-disk, chunked arrays</a:t>
            </a:r>
          </a:p>
          <a:p>
            <a:pPr lvl="1"/>
            <a:r>
              <a:rPr lang="en-CH" dirty="0"/>
              <a:t>more: compressed storage (blosc)</a:t>
            </a:r>
          </a:p>
          <a:p>
            <a:r>
              <a:rPr lang="en-CH" dirty="0"/>
              <a:t>Part 3: tables (pandas, dask, SQL, …)</a:t>
            </a:r>
          </a:p>
          <a:p>
            <a:pPr lvl="1"/>
            <a:r>
              <a:rPr lang="en-CH" dirty="0"/>
              <a:t>calculations are done by column, rows have index</a:t>
            </a:r>
          </a:p>
          <a:p>
            <a:pPr lvl="1"/>
            <a:r>
              <a:rPr lang="en-CH" dirty="0"/>
              <a:t>it’s only efficient if you don’t do for loops: split-group-appy, join, window functions</a:t>
            </a:r>
          </a:p>
          <a:p>
            <a:pPr lvl="2"/>
            <a:r>
              <a:rPr lang="en-CH" dirty="0"/>
              <a:t>exercises for that</a:t>
            </a:r>
          </a:p>
          <a:p>
            <a:pPr lvl="1"/>
            <a:r>
              <a:rPr lang="en-CH" dirty="0"/>
              <a:t>concept of “tidy data”, show example of difficult operation on table that becomes easy with tidy data</a:t>
            </a:r>
          </a:p>
          <a:p>
            <a:pPr lvl="1"/>
            <a:endParaRPr lang="en-CH" dirty="0"/>
          </a:p>
        </p:txBody>
      </p:sp>
      <p:sp>
        <p:nvSpPr>
          <p:cNvPr id="2" name="Date Placeholder 1">
            <a:extLst>
              <a:ext uri="{FF2B5EF4-FFF2-40B4-BE49-F238E27FC236}">
                <a16:creationId xmlns:a16="http://schemas.microsoft.com/office/drawing/2014/main" id="{8107D6D5-1F4A-CB05-0EBF-EF498206249F}"/>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A8AE9B60-D431-90E3-7A21-6961D807985B}"/>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851EF6B5-A08C-2300-32D2-630EC8F08655}"/>
              </a:ext>
            </a:extLst>
          </p:cNvPr>
          <p:cNvSpPr>
            <a:spLocks noGrp="1"/>
          </p:cNvSpPr>
          <p:nvPr>
            <p:ph type="sldNum" sz="quarter" idx="12"/>
          </p:nvPr>
        </p:nvSpPr>
        <p:spPr/>
        <p:txBody>
          <a:bodyPr/>
          <a:lstStyle/>
          <a:p>
            <a:fld id="{EF79ADEA-B933-47CC-A4E9-04E6298B917C}" type="slidenum">
              <a:rPr lang="en-US" smtClean="0"/>
              <a:pPr/>
              <a:t>62</a:t>
            </a:fld>
            <a:endParaRPr lang="en-US"/>
          </a:p>
        </p:txBody>
      </p:sp>
      <p:sp>
        <p:nvSpPr>
          <p:cNvPr id="7" name="Rectangle 6">
            <a:extLst>
              <a:ext uri="{FF2B5EF4-FFF2-40B4-BE49-F238E27FC236}">
                <a16:creationId xmlns:a16="http://schemas.microsoft.com/office/drawing/2014/main" id="{35FA4663-4D23-D731-B270-FC86B972942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7350936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noFill/>
        </p:spPr>
        <p:txBody>
          <a:bodyPr/>
          <a:lstStyle/>
          <a:p>
            <a:r>
              <a:rPr lang="en-US" dirty="0"/>
              <a:t>Data types</a:t>
            </a:r>
          </a:p>
        </p:txBody>
      </p:sp>
      <p:sp>
        <p:nvSpPr>
          <p:cNvPr id="31747" name="Rectangle 3"/>
          <p:cNvSpPr>
            <a:spLocks noGrp="1" noChangeArrowheads="1"/>
          </p:cNvSpPr>
          <p:nvPr>
            <p:ph idx="1"/>
          </p:nvPr>
        </p:nvSpPr>
        <p:spPr>
          <a:xfrm>
            <a:off x="983432" y="1484784"/>
            <a:ext cx="8642176" cy="4692179"/>
          </a:xfrm>
        </p:spPr>
        <p:txBody>
          <a:bodyPr>
            <a:normAutofit fontScale="85000" lnSpcReduction="20000"/>
          </a:bodyPr>
          <a:lstStyle/>
          <a:p>
            <a:pPr>
              <a:lnSpc>
                <a:spcPct val="90000"/>
              </a:lnSpc>
            </a:pPr>
            <a:r>
              <a:rPr lang="en-US" dirty="0"/>
              <a:t>obvious but: different data structures are for storing different things</a:t>
            </a:r>
          </a:p>
          <a:p>
            <a:pPr lvl="1"/>
            <a:r>
              <a:rPr lang="en-US" dirty="0"/>
              <a:t>lists: sequences, ordered items -&gt; stack, queue; sorted search</a:t>
            </a:r>
          </a:p>
          <a:p>
            <a:pPr lvl="1"/>
            <a:r>
              <a:rPr lang="en-US" dirty="0"/>
              <a:t>sets: bunch of items, no order</a:t>
            </a:r>
          </a:p>
          <a:p>
            <a:pPr lvl="1"/>
            <a:r>
              <a:rPr lang="en-US" dirty="0"/>
              <a:t>dictionaries: key-value</a:t>
            </a:r>
          </a:p>
          <a:p>
            <a:r>
              <a:rPr lang="en-US" dirty="0"/>
              <a:t>what’s maybe not obvious is that these data structures are specialized because they have speed or memory advantages</a:t>
            </a:r>
          </a:p>
          <a:p>
            <a:pPr lvl="1"/>
            <a:r>
              <a:rPr lang="en-US" dirty="0"/>
              <a:t>Q: what is the time to retrieve an item from a list? from a dictionary? from a set?</a:t>
            </a:r>
          </a:p>
          <a:p>
            <a:r>
              <a:rPr lang="en-US" dirty="0" err="1"/>
              <a:t>Numpy</a:t>
            </a:r>
            <a:r>
              <a:rPr lang="en-US" dirty="0"/>
              <a:t> also is a specialized data structure</a:t>
            </a:r>
          </a:p>
          <a:p>
            <a:pPr lvl="1"/>
            <a:endParaRPr lang="en-US" dirty="0"/>
          </a:p>
          <a:p>
            <a:r>
              <a:rPr lang="en-US" dirty="0"/>
              <a:t>Q (exercise): 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pPr marL="457200" lvl="1" indent="0">
              <a:buNone/>
            </a:pPr>
            <a:endParaRPr lang="en-US" dirty="0"/>
          </a:p>
          <a:p>
            <a:pPr marL="0" indent="0">
              <a:lnSpc>
                <a:spcPct val="90000"/>
              </a:lnSpc>
              <a:buNone/>
            </a:pPr>
            <a:endParaRPr lang="en-US" dirty="0"/>
          </a:p>
        </p:txBody>
      </p:sp>
      <p:sp>
        <p:nvSpPr>
          <p:cNvPr id="3" name="Date Placeholder 2"/>
          <p:cNvSpPr>
            <a:spLocks noGrp="1"/>
          </p:cNvSpPr>
          <p:nvPr>
            <p:ph type="dt" sz="half" idx="10"/>
          </p:nvPr>
        </p:nvSpPr>
        <p:spPr/>
        <p:txBody>
          <a:bodyPr/>
          <a:lstStyle/>
          <a:p>
            <a:r>
              <a:rPr lang="de-CH"/>
              <a:t>July 2024, CC BY-SA 4.0</a:t>
            </a:r>
            <a:endParaRPr lang="en-US"/>
          </a:p>
        </p:txBody>
      </p:sp>
      <p:sp>
        <p:nvSpPr>
          <p:cNvPr id="4" name="Footer Placeholder 3"/>
          <p:cNvSpPr>
            <a:spLocks noGrp="1"/>
          </p:cNvSpPr>
          <p:nvPr>
            <p:ph type="ftr" sz="quarter" idx="11"/>
          </p:nvPr>
        </p:nvSpPr>
        <p:spPr/>
        <p:txBody>
          <a:bodyPr/>
          <a:lstStyle/>
          <a:p>
            <a:r>
              <a:rPr lang="en-US"/>
              <a:t>Data, v1.0</a:t>
            </a:r>
          </a:p>
        </p:txBody>
      </p:sp>
      <p:sp>
        <p:nvSpPr>
          <p:cNvPr id="2" name="Slide Number Placeholder 1">
            <a:extLst>
              <a:ext uri="{FF2B5EF4-FFF2-40B4-BE49-F238E27FC236}">
                <a16:creationId xmlns:a16="http://schemas.microsoft.com/office/drawing/2014/main" id="{2255A5EA-AA65-F05F-4658-EDA6D5CEED05}"/>
              </a:ext>
            </a:extLst>
          </p:cNvPr>
          <p:cNvSpPr>
            <a:spLocks noGrp="1"/>
          </p:cNvSpPr>
          <p:nvPr>
            <p:ph type="sldNum" sz="quarter" idx="12"/>
          </p:nvPr>
        </p:nvSpPr>
        <p:spPr/>
        <p:txBody>
          <a:bodyPr/>
          <a:lstStyle/>
          <a:p>
            <a:fld id="{EF79ADEA-B933-47CC-A4E9-04E6298B917C}" type="slidenum">
              <a:rPr lang="en-US" smtClean="0"/>
              <a:pPr/>
              <a:t>63</a:t>
            </a:fld>
            <a:endParaRPr lang="en-US"/>
          </a:p>
        </p:txBody>
      </p:sp>
      <p:sp>
        <p:nvSpPr>
          <p:cNvPr id="5" name="Rectangle 4">
            <a:extLst>
              <a:ext uri="{FF2B5EF4-FFF2-40B4-BE49-F238E27FC236}">
                <a16:creationId xmlns:a16="http://schemas.microsoft.com/office/drawing/2014/main" id="{F8B4D0B2-A90C-50F8-A8A8-7707B10E0BD9}"/>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401884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74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747">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1747">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7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64</a:t>
            </a:fld>
            <a:endParaRPr lang="en-US"/>
          </a:p>
        </p:txBody>
      </p:sp>
    </p:spTree>
    <p:extLst>
      <p:ext uri="{BB962C8B-B14F-4D97-AF65-F5344CB8AC3E}">
        <p14:creationId xmlns:p14="http://schemas.microsoft.com/office/powerpoint/2010/main" val="326302709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CDE18-6777-76EC-EA83-32D4A908EC88}"/>
              </a:ext>
            </a:extLst>
          </p:cNvPr>
          <p:cNvSpPr>
            <a:spLocks noGrp="1"/>
          </p:cNvSpPr>
          <p:nvPr>
            <p:ph type="title"/>
          </p:nvPr>
        </p:nvSpPr>
        <p:spPr/>
        <p:txBody>
          <a:bodyPr/>
          <a:lstStyle/>
          <a:p>
            <a:r>
              <a:rPr lang="en-CH" dirty="0"/>
              <a:t>Data structures</a:t>
            </a:r>
          </a:p>
        </p:txBody>
      </p:sp>
      <p:sp>
        <p:nvSpPr>
          <p:cNvPr id="3" name="Content Placeholder 2">
            <a:extLst>
              <a:ext uri="{FF2B5EF4-FFF2-40B4-BE49-F238E27FC236}">
                <a16:creationId xmlns:a16="http://schemas.microsoft.com/office/drawing/2014/main" id="{1C82BA66-71AC-382C-AD9D-073DD9525B81}"/>
              </a:ext>
            </a:extLst>
          </p:cNvPr>
          <p:cNvSpPr>
            <a:spLocks noGrp="1"/>
          </p:cNvSpPr>
          <p:nvPr>
            <p:ph idx="1"/>
          </p:nvPr>
        </p:nvSpPr>
        <p:spPr/>
        <p:txBody>
          <a:bodyPr/>
          <a:lstStyle/>
          <a:p>
            <a:r>
              <a:rPr lang="en-CH" dirty="0"/>
              <a:t>You might know the native Python data structures (ask which ones): lists, tuples, sets, and dictionaries</a:t>
            </a:r>
          </a:p>
          <a:p>
            <a:r>
              <a:rPr lang="en-CH" dirty="0"/>
              <a:t>There are also other data structures in the standard libraries</a:t>
            </a:r>
          </a:p>
          <a:p>
            <a:r>
              <a:rPr lang="en-CH" dirty="0"/>
              <a:t>There is a whole theory of data structures</a:t>
            </a:r>
          </a:p>
          <a:p>
            <a:r>
              <a:rPr lang="en-CH" dirty="0"/>
              <a:t>For example:</a:t>
            </a:r>
          </a:p>
          <a:p>
            <a:pPr lvl="1"/>
            <a:r>
              <a:rPr lang="en-CH" dirty="0"/>
              <a:t>queue</a:t>
            </a:r>
          </a:p>
          <a:p>
            <a:pPr lvl="1"/>
            <a:r>
              <a:rPr lang="en-CH" dirty="0"/>
              <a:t>priority queues</a:t>
            </a:r>
          </a:p>
          <a:p>
            <a:pPr marL="0" indent="0">
              <a:buNone/>
            </a:pPr>
            <a:endParaRPr lang="en-CH" dirty="0"/>
          </a:p>
        </p:txBody>
      </p:sp>
      <p:sp>
        <p:nvSpPr>
          <p:cNvPr id="4" name="Date Placeholder 3">
            <a:extLst>
              <a:ext uri="{FF2B5EF4-FFF2-40B4-BE49-F238E27FC236}">
                <a16:creationId xmlns:a16="http://schemas.microsoft.com/office/drawing/2014/main" id="{3BB8FE5C-C3E5-44FD-C5F8-7B260E554B3B}"/>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E729DA3A-391A-EAC2-0B7A-96A69945C6A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DB96E5E-AC0E-F3F8-600E-31553D896B59}"/>
              </a:ext>
            </a:extLst>
          </p:cNvPr>
          <p:cNvSpPr>
            <a:spLocks noGrp="1"/>
          </p:cNvSpPr>
          <p:nvPr>
            <p:ph type="sldNum" sz="quarter" idx="12"/>
          </p:nvPr>
        </p:nvSpPr>
        <p:spPr/>
        <p:txBody>
          <a:bodyPr/>
          <a:lstStyle/>
          <a:p>
            <a:fld id="{EF79ADEA-B933-47CC-A4E9-04E6298B917C}" type="slidenum">
              <a:rPr lang="en-US" smtClean="0"/>
              <a:pPr/>
              <a:t>65</a:t>
            </a:fld>
            <a:endParaRPr lang="en-US"/>
          </a:p>
        </p:txBody>
      </p:sp>
      <p:sp>
        <p:nvSpPr>
          <p:cNvPr id="7" name="TextBox 6">
            <a:extLst>
              <a:ext uri="{FF2B5EF4-FFF2-40B4-BE49-F238E27FC236}">
                <a16:creationId xmlns:a16="http://schemas.microsoft.com/office/drawing/2014/main" id="{0ADB465C-0873-419D-2AC3-5D80D2DDA23B}"/>
              </a:ext>
            </a:extLst>
          </p:cNvPr>
          <p:cNvSpPr txBox="1"/>
          <p:nvPr/>
        </p:nvSpPr>
        <p:spPr>
          <a:xfrm>
            <a:off x="4655840" y="3645024"/>
            <a:ext cx="5904656" cy="2308324"/>
          </a:xfrm>
          <a:prstGeom prst="rect">
            <a:avLst/>
          </a:prstGeom>
          <a:solidFill>
            <a:srgbClr val="FFFF00"/>
          </a:solidFill>
        </p:spPr>
        <p:txBody>
          <a:bodyPr wrap="square" rtlCol="0">
            <a:spAutoFit/>
          </a:bodyPr>
          <a:lstStyle/>
          <a:p>
            <a:r>
              <a:rPr lang="en-CH" dirty="0"/>
              <a:t>I want to give a taste of how to think about data structures:</a:t>
            </a:r>
          </a:p>
          <a:p>
            <a:pPr marL="285750" indent="-285750">
              <a:buFontTx/>
              <a:buChar char="-"/>
            </a:pPr>
            <a:r>
              <a:rPr lang="en-CH" dirty="0"/>
              <a:t>what is stored</a:t>
            </a:r>
          </a:p>
          <a:p>
            <a:pPr marL="285750" indent="-285750">
              <a:buFontTx/>
              <a:buChar char="-"/>
            </a:pPr>
            <a:r>
              <a:rPr lang="en-CH" dirty="0"/>
              <a:t>what are the operations that can be done on them</a:t>
            </a:r>
          </a:p>
          <a:p>
            <a:pPr marL="285750" indent="-285750">
              <a:buFontTx/>
              <a:buChar char="-"/>
            </a:pPr>
            <a:r>
              <a:rPr lang="en-CH" dirty="0"/>
              <a:t>how they are implemented and how efficient that is, is another matter (e.g. representation of graphs in matrices vs dictionaries)</a:t>
            </a:r>
          </a:p>
          <a:p>
            <a:pPr marL="285750" indent="-285750">
              <a:buFontTx/>
              <a:buChar char="-"/>
            </a:pPr>
            <a:r>
              <a:rPr lang="en-CH" dirty="0"/>
              <a:t>you don’t need to know the implementation, j</a:t>
            </a:r>
            <a:r>
              <a:rPr lang="en-US" dirty="0"/>
              <a:t>us</a:t>
            </a:r>
            <a:r>
              <a:rPr lang="en-CH" dirty="0"/>
              <a:t>t the efficiency of each operation</a:t>
            </a:r>
          </a:p>
        </p:txBody>
      </p:sp>
      <p:sp>
        <p:nvSpPr>
          <p:cNvPr id="8" name="Rectangle 7">
            <a:extLst>
              <a:ext uri="{FF2B5EF4-FFF2-40B4-BE49-F238E27FC236}">
                <a16:creationId xmlns:a16="http://schemas.microsoft.com/office/drawing/2014/main" id="{ED0BE99A-1167-A123-57D4-7F21C3EF5475}"/>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59789523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Lists</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normAutofit fontScale="85000" lnSpcReduction="20000"/>
          </a:bodyPr>
          <a:lstStyle/>
          <a:p>
            <a:pPr marL="457200" lvl="1" indent="0">
              <a:buNone/>
            </a:pPr>
            <a:endParaRPr lang="en-CH" dirty="0"/>
          </a:p>
          <a:p>
            <a:pPr marL="457200" lvl="1" indent="0">
              <a:buNone/>
            </a:pPr>
            <a:r>
              <a:rPr lang="en-CH" dirty="0"/>
              <a:t>Content: ordered sequence on items, any data type</a:t>
            </a:r>
          </a:p>
          <a:p>
            <a:pPr marL="457200" lvl="1" indent="0">
              <a:buNone/>
            </a:pPr>
            <a:r>
              <a:rPr lang="en-CH" dirty="0"/>
              <a:t>Operations (subset):</a:t>
            </a:r>
          </a:p>
          <a:p>
            <a:pPr lvl="1">
              <a:buFontTx/>
              <a:buChar char="-"/>
            </a:pPr>
            <a:r>
              <a:rPr lang="en-CH" dirty="0"/>
              <a:t>append</a:t>
            </a:r>
          </a:p>
          <a:p>
            <a:pPr lvl="1">
              <a:buFontTx/>
              <a:buChar char="-"/>
            </a:pPr>
            <a:r>
              <a:rPr lang="en-CH" dirty="0"/>
              <a:t>insert</a:t>
            </a:r>
          </a:p>
          <a:p>
            <a:pPr lvl="1">
              <a:buFontTx/>
              <a:buChar char="-"/>
            </a:pPr>
            <a:r>
              <a:rPr lang="en-CH" dirty="0"/>
              <a:t>“is in”</a:t>
            </a:r>
          </a:p>
          <a:p>
            <a:pPr lvl="1">
              <a:buFontTx/>
              <a:buChar char="-"/>
            </a:pPr>
            <a:r>
              <a:rPr lang="en-CH" dirty="0"/>
              <a:t>search sorted</a:t>
            </a:r>
          </a:p>
          <a:p>
            <a:pPr lvl="1">
              <a:buFontTx/>
              <a:buChar char="-"/>
            </a:pPr>
            <a:endParaRPr lang="en-CH" dirty="0"/>
          </a:p>
          <a:p>
            <a:pPr marL="457200" lvl="1" indent="0">
              <a:buNone/>
            </a:pPr>
            <a:r>
              <a:rPr lang="en-CH" dirty="0"/>
              <a:t>Implementations can be different! </a:t>
            </a:r>
          </a:p>
          <a:p>
            <a:pPr marL="457200" lvl="1" indent="0">
              <a:buNone/>
            </a:pPr>
            <a:r>
              <a:rPr lang="en-CH" dirty="0"/>
              <a:t>Python list</a:t>
            </a:r>
          </a:p>
          <a:p>
            <a:pPr marL="457200" lvl="1" indent="0">
              <a:buNone/>
            </a:pPr>
            <a:r>
              <a:rPr lang="en-CH" dirty="0"/>
              <a:t>Linked list</a:t>
            </a:r>
          </a:p>
          <a:p>
            <a:pPr marL="457200" lvl="1" indent="0">
              <a:buNone/>
            </a:pPr>
            <a:r>
              <a:rPr lang="en-CH" dirty="0"/>
              <a:t>numpy array</a:t>
            </a:r>
          </a:p>
          <a:p>
            <a:endParaRPr lang="en-CH" dirty="0"/>
          </a:p>
          <a:p>
            <a:r>
              <a:rPr lang="en-CH" dirty="0"/>
              <a:t>Guess the complexity</a:t>
            </a:r>
          </a:p>
          <a:p>
            <a:r>
              <a:rPr lang="en-CH" dirty="0"/>
              <a:t>Note that a numpy array is similar, but “append” is linear</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66</a:t>
            </a:fld>
            <a:endParaRPr lang="en-US"/>
          </a:p>
        </p:txBody>
      </p:sp>
    </p:spTree>
    <p:extLst>
      <p:ext uri="{BB962C8B-B14F-4D97-AF65-F5344CB8AC3E}">
        <p14:creationId xmlns:p14="http://schemas.microsoft.com/office/powerpoint/2010/main" val="82281709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6748-45D6-631F-FD21-16BECF44BF1E}"/>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51E67C24-753E-E9C7-0484-1C71923BA76E}"/>
              </a:ext>
            </a:extLst>
          </p:cNvPr>
          <p:cNvSpPr>
            <a:spLocks noGrp="1"/>
          </p:cNvSpPr>
          <p:nvPr>
            <p:ph idx="1"/>
          </p:nvPr>
        </p:nvSpPr>
        <p:spPr/>
        <p:txBody>
          <a:bodyPr/>
          <a:lstStyle/>
          <a:p>
            <a:r>
              <a:rPr lang="en-CH" dirty="0"/>
              <a:t>For example:</a:t>
            </a:r>
          </a:p>
          <a:p>
            <a:pPr lvl="1"/>
            <a:r>
              <a:rPr lang="en-CH" dirty="0"/>
              <a:t>Accumulating results in a list vs a numpy array</a:t>
            </a:r>
          </a:p>
          <a:p>
            <a:pPr lvl="1"/>
            <a:r>
              <a:rPr lang="en-CH" dirty="0"/>
              <a:t>list: 2*n   -&gt; O(n)</a:t>
            </a:r>
          </a:p>
          <a:p>
            <a:pPr lvl="1"/>
            <a:r>
              <a:rPr lang="en-CH" dirty="0"/>
              <a:t>array: n * (n – 1) / 2  -&gt; O(n^2)</a:t>
            </a:r>
          </a:p>
        </p:txBody>
      </p:sp>
      <p:sp>
        <p:nvSpPr>
          <p:cNvPr id="4" name="Date Placeholder 3">
            <a:extLst>
              <a:ext uri="{FF2B5EF4-FFF2-40B4-BE49-F238E27FC236}">
                <a16:creationId xmlns:a16="http://schemas.microsoft.com/office/drawing/2014/main" id="{15444743-EFC0-0CDD-B9AD-D7234893FD9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A55AD29-B22E-F12F-AA8A-4DC4050DF65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6F9106F-B769-4C5D-ECB5-8D0463292274}"/>
              </a:ext>
            </a:extLst>
          </p:cNvPr>
          <p:cNvSpPr>
            <a:spLocks noGrp="1"/>
          </p:cNvSpPr>
          <p:nvPr>
            <p:ph type="sldNum" sz="quarter" idx="12"/>
          </p:nvPr>
        </p:nvSpPr>
        <p:spPr/>
        <p:txBody>
          <a:bodyPr/>
          <a:lstStyle/>
          <a:p>
            <a:fld id="{EF79ADEA-B933-47CC-A4E9-04E6298B917C}" type="slidenum">
              <a:rPr lang="en-US" smtClean="0"/>
              <a:pPr/>
              <a:t>67</a:t>
            </a:fld>
            <a:endParaRPr lang="en-US"/>
          </a:p>
        </p:txBody>
      </p:sp>
    </p:spTree>
    <p:extLst>
      <p:ext uri="{BB962C8B-B14F-4D97-AF65-F5344CB8AC3E}">
        <p14:creationId xmlns:p14="http://schemas.microsoft.com/office/powerpoint/2010/main" val="294504298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Dictionaries (“hashmap”)</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lstStyle/>
          <a:p>
            <a:r>
              <a:rPr lang="en-CH" dirty="0"/>
              <a:t>Content: unordered collection of key-value pairs</a:t>
            </a:r>
          </a:p>
          <a:p>
            <a:r>
              <a:rPr lang="en-CH" dirty="0"/>
              <a:t>Operations:</a:t>
            </a:r>
          </a:p>
          <a:p>
            <a:pPr lvl="1"/>
            <a:r>
              <a:rPr lang="en-CH" dirty="0"/>
              <a:t>insert</a:t>
            </a:r>
          </a:p>
          <a:p>
            <a:pPr lvl="1"/>
            <a:r>
              <a:rPr lang="en-CH" dirty="0"/>
              <a:t>delete</a:t>
            </a:r>
          </a:p>
          <a:p>
            <a:pPr lvl="1"/>
            <a:r>
              <a:rPr lang="en-CH" dirty="0"/>
              <a:t>is in</a:t>
            </a:r>
          </a:p>
          <a:p>
            <a:pPr lvl="1"/>
            <a:endParaRPr lang="en-CH" dirty="0"/>
          </a:p>
          <a:p>
            <a:pPr lvl="1"/>
            <a:endParaRPr lang="en-CH" dirty="0"/>
          </a:p>
          <a:p>
            <a:r>
              <a:rPr lang="en-CH" dirty="0"/>
              <a:t>sets are the same but without value</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68</a:t>
            </a:fld>
            <a:endParaRPr lang="en-US"/>
          </a:p>
        </p:txBody>
      </p:sp>
    </p:spTree>
    <p:extLst>
      <p:ext uri="{BB962C8B-B14F-4D97-AF65-F5344CB8AC3E}">
        <p14:creationId xmlns:p14="http://schemas.microsoft.com/office/powerpoint/2010/main" val="1328640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7</a:t>
            </a:fld>
            <a:endParaRPr lang="en-US"/>
          </a:p>
        </p:txBody>
      </p:sp>
      <p:sp>
        <p:nvSpPr>
          <p:cNvPr id="14" name="Title 13">
            <a:extLst>
              <a:ext uri="{FF2B5EF4-FFF2-40B4-BE49-F238E27FC236}">
                <a16:creationId xmlns:a16="http://schemas.microsoft.com/office/drawing/2014/main" id="{1E07A62E-B602-7C2E-F0D8-CD170FFC1EB2}"/>
              </a:ext>
            </a:extLst>
          </p:cNvPr>
          <p:cNvSpPr>
            <a:spLocks noGrp="1"/>
          </p:cNvSpPr>
          <p:nvPr>
            <p:ph type="title"/>
          </p:nvPr>
        </p:nvSpPr>
        <p:spPr/>
        <p:txBody>
          <a:bodyPr>
            <a:normAutofit fontScale="90000"/>
          </a:bodyPr>
          <a:lstStyle/>
          <a:p>
            <a:r>
              <a:rPr lang="en-US" sz="4400" dirty="0"/>
              <a:t>what data structure would you use to represent</a:t>
            </a:r>
            <a:endParaRPr lang="en-US" dirty="0"/>
          </a:p>
        </p:txBody>
      </p:sp>
      <p:grpSp>
        <p:nvGrpSpPr>
          <p:cNvPr id="35" name="Group 34">
            <a:extLst>
              <a:ext uri="{FF2B5EF4-FFF2-40B4-BE49-F238E27FC236}">
                <a16:creationId xmlns:a16="http://schemas.microsoft.com/office/drawing/2014/main" id="{7483F886-6019-ABB0-99E5-AAEF047B9B8F}"/>
              </a:ext>
            </a:extLst>
          </p:cNvPr>
          <p:cNvGrpSpPr/>
          <p:nvPr/>
        </p:nvGrpSpPr>
        <p:grpSpPr>
          <a:xfrm>
            <a:off x="263352" y="1124744"/>
            <a:ext cx="3441674" cy="2751969"/>
            <a:chOff x="263352" y="3535866"/>
            <a:chExt cx="3441674" cy="2751969"/>
          </a:xfrm>
        </p:grpSpPr>
        <p:grpSp>
          <p:nvGrpSpPr>
            <p:cNvPr id="29" name="Group 28">
              <a:extLst>
                <a:ext uri="{FF2B5EF4-FFF2-40B4-BE49-F238E27FC236}">
                  <a16:creationId xmlns:a16="http://schemas.microsoft.com/office/drawing/2014/main" id="{0B4F1022-6936-2612-0C6B-AAA9FDCC8AFF}"/>
                </a:ext>
              </a:extLst>
            </p:cNvPr>
            <p:cNvGrpSpPr/>
            <p:nvPr/>
          </p:nvGrpSpPr>
          <p:grpSpPr>
            <a:xfrm>
              <a:off x="297778" y="3538731"/>
              <a:ext cx="3407248" cy="2749104"/>
              <a:chOff x="675011" y="3533758"/>
              <a:chExt cx="3407248" cy="2749104"/>
            </a:xfrm>
          </p:grpSpPr>
          <p:pic>
            <p:nvPicPr>
              <p:cNvPr id="1030" name="Picture 6" descr="What are the Characteristics of Sound Waves?">
                <a:extLst>
                  <a:ext uri="{FF2B5EF4-FFF2-40B4-BE49-F238E27FC236}">
                    <a16:creationId xmlns:a16="http://schemas.microsoft.com/office/drawing/2014/main" id="{BF5BAA32-8E9C-D385-FB14-0CE99A1D2DB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311"/>
              <a:stretch/>
            </p:blipFill>
            <p:spPr bwMode="auto">
              <a:xfrm>
                <a:off x="675011" y="3533758"/>
                <a:ext cx="3407248" cy="2308257"/>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5B92A70A-6370-A681-E6E8-AAABE1539101}"/>
                  </a:ext>
                </a:extLst>
              </p:cNvPr>
              <p:cNvSpPr txBox="1"/>
              <p:nvPr/>
            </p:nvSpPr>
            <p:spPr>
              <a:xfrm>
                <a:off x="1117504" y="5882752"/>
                <a:ext cx="190383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grpSp>
        <p:pic>
          <p:nvPicPr>
            <p:cNvPr id="34" name="Picture 6" descr="What are the Characteristics of Sound Waves?">
              <a:extLst>
                <a:ext uri="{FF2B5EF4-FFF2-40B4-BE49-F238E27FC236}">
                  <a16:creationId xmlns:a16="http://schemas.microsoft.com/office/drawing/2014/main" id="{4573A69C-A0B7-E47E-E409-57EB2B9511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557" r="91137"/>
            <a:stretch/>
          </p:blipFill>
          <p:spPr bwMode="auto">
            <a:xfrm>
              <a:off x="263352" y="3535866"/>
              <a:ext cx="216024" cy="230825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a:extLst>
              <a:ext uri="{FF2B5EF4-FFF2-40B4-BE49-F238E27FC236}">
                <a16:creationId xmlns:a16="http://schemas.microsoft.com/office/drawing/2014/main" id="{5C242C20-6445-EF2D-53CD-5E5D39A076B2}"/>
              </a:ext>
            </a:extLst>
          </p:cNvPr>
          <p:cNvGrpSpPr/>
          <p:nvPr/>
        </p:nvGrpSpPr>
        <p:grpSpPr>
          <a:xfrm>
            <a:off x="3531156" y="1261342"/>
            <a:ext cx="2742561" cy="2609640"/>
            <a:chOff x="3531156" y="3672464"/>
            <a:chExt cx="2742561" cy="2609640"/>
          </a:xfrm>
        </p:grpSpPr>
        <p:pic>
          <p:nvPicPr>
            <p:cNvPr id="33" name="Picture 32">
              <a:extLst>
                <a:ext uri="{FF2B5EF4-FFF2-40B4-BE49-F238E27FC236}">
                  <a16:creationId xmlns:a16="http://schemas.microsoft.com/office/drawing/2014/main" id="{32ECD32F-000C-49DC-453A-00E71441CA8D}"/>
                </a:ext>
              </a:extLst>
            </p:cNvPr>
            <p:cNvPicPr>
              <a:picLocks noChangeAspect="1"/>
            </p:cNvPicPr>
            <p:nvPr/>
          </p:nvPicPr>
          <p:blipFill>
            <a:blip r:embed="rId3"/>
            <a:stretch>
              <a:fillRect/>
            </a:stretch>
          </p:blipFill>
          <p:spPr>
            <a:xfrm>
              <a:off x="3531156" y="3672464"/>
              <a:ext cx="2742561" cy="2035060"/>
            </a:xfrm>
            <a:prstGeom prst="rect">
              <a:avLst/>
            </a:prstGeom>
          </p:spPr>
        </p:pic>
        <p:sp>
          <p:nvSpPr>
            <p:cNvPr id="36" name="TextBox 35">
              <a:extLst>
                <a:ext uri="{FF2B5EF4-FFF2-40B4-BE49-F238E27FC236}">
                  <a16:creationId xmlns:a16="http://schemas.microsoft.com/office/drawing/2014/main" id="{4CFCB272-86F5-2767-8E6D-2E1F0AA3D6E5}"/>
                </a:ext>
              </a:extLst>
            </p:cNvPr>
            <p:cNvSpPr txBox="1"/>
            <p:nvPr/>
          </p:nvSpPr>
          <p:spPr>
            <a:xfrm>
              <a:off x="3976184" y="5881994"/>
              <a:ext cx="1852504"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grpSp>
    </p:spTree>
    <p:extLst>
      <p:ext uri="{BB962C8B-B14F-4D97-AF65-F5344CB8AC3E}">
        <p14:creationId xmlns:p14="http://schemas.microsoft.com/office/powerpoint/2010/main" val="1925053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8</a:t>
            </a:fld>
            <a:endParaRPr lang="en-US"/>
          </a:p>
        </p:txBody>
      </p:sp>
      <p:sp>
        <p:nvSpPr>
          <p:cNvPr id="14" name="Title 13">
            <a:extLst>
              <a:ext uri="{FF2B5EF4-FFF2-40B4-BE49-F238E27FC236}">
                <a16:creationId xmlns:a16="http://schemas.microsoft.com/office/drawing/2014/main" id="{1E07A62E-B602-7C2E-F0D8-CD170FFC1EB2}"/>
              </a:ext>
            </a:extLst>
          </p:cNvPr>
          <p:cNvSpPr>
            <a:spLocks noGrp="1"/>
          </p:cNvSpPr>
          <p:nvPr>
            <p:ph type="title"/>
          </p:nvPr>
        </p:nvSpPr>
        <p:spPr/>
        <p:txBody>
          <a:bodyPr>
            <a:normAutofit fontScale="90000"/>
          </a:bodyPr>
          <a:lstStyle/>
          <a:p>
            <a:r>
              <a:rPr lang="en-US" sz="4400" dirty="0"/>
              <a:t>what data structure would you use to represent</a:t>
            </a:r>
            <a:endParaRPr lang="en-US" dirty="0"/>
          </a:p>
        </p:txBody>
      </p:sp>
      <p:grpSp>
        <p:nvGrpSpPr>
          <p:cNvPr id="35" name="Group 34">
            <a:extLst>
              <a:ext uri="{FF2B5EF4-FFF2-40B4-BE49-F238E27FC236}">
                <a16:creationId xmlns:a16="http://schemas.microsoft.com/office/drawing/2014/main" id="{7483F886-6019-ABB0-99E5-AAEF047B9B8F}"/>
              </a:ext>
            </a:extLst>
          </p:cNvPr>
          <p:cNvGrpSpPr/>
          <p:nvPr/>
        </p:nvGrpSpPr>
        <p:grpSpPr>
          <a:xfrm>
            <a:off x="263352" y="1124744"/>
            <a:ext cx="3441674" cy="2751969"/>
            <a:chOff x="263352" y="3535866"/>
            <a:chExt cx="3441674" cy="2751969"/>
          </a:xfrm>
        </p:grpSpPr>
        <p:grpSp>
          <p:nvGrpSpPr>
            <p:cNvPr id="29" name="Group 28">
              <a:extLst>
                <a:ext uri="{FF2B5EF4-FFF2-40B4-BE49-F238E27FC236}">
                  <a16:creationId xmlns:a16="http://schemas.microsoft.com/office/drawing/2014/main" id="{0B4F1022-6936-2612-0C6B-AAA9FDCC8AFF}"/>
                </a:ext>
              </a:extLst>
            </p:cNvPr>
            <p:cNvGrpSpPr/>
            <p:nvPr/>
          </p:nvGrpSpPr>
          <p:grpSpPr>
            <a:xfrm>
              <a:off x="297778" y="3538731"/>
              <a:ext cx="3407248" cy="2749104"/>
              <a:chOff x="675011" y="3533758"/>
              <a:chExt cx="3407248" cy="2749104"/>
            </a:xfrm>
          </p:grpSpPr>
          <p:pic>
            <p:nvPicPr>
              <p:cNvPr id="1030" name="Picture 6" descr="What are the Characteristics of Sound Waves?">
                <a:extLst>
                  <a:ext uri="{FF2B5EF4-FFF2-40B4-BE49-F238E27FC236}">
                    <a16:creationId xmlns:a16="http://schemas.microsoft.com/office/drawing/2014/main" id="{BF5BAA32-8E9C-D385-FB14-0CE99A1D2DB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311"/>
              <a:stretch/>
            </p:blipFill>
            <p:spPr bwMode="auto">
              <a:xfrm>
                <a:off x="675011" y="3533758"/>
                <a:ext cx="3407248" cy="2308257"/>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5B92A70A-6370-A681-E6E8-AAABE1539101}"/>
                  </a:ext>
                </a:extLst>
              </p:cNvPr>
              <p:cNvSpPr txBox="1"/>
              <p:nvPr/>
            </p:nvSpPr>
            <p:spPr>
              <a:xfrm>
                <a:off x="1117504" y="5882752"/>
                <a:ext cx="190383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grpSp>
        <p:pic>
          <p:nvPicPr>
            <p:cNvPr id="34" name="Picture 6" descr="What are the Characteristics of Sound Waves?">
              <a:extLst>
                <a:ext uri="{FF2B5EF4-FFF2-40B4-BE49-F238E27FC236}">
                  <a16:creationId xmlns:a16="http://schemas.microsoft.com/office/drawing/2014/main" id="{4573A69C-A0B7-E47E-E409-57EB2B9511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557" r="91137"/>
            <a:stretch/>
          </p:blipFill>
          <p:spPr bwMode="auto">
            <a:xfrm>
              <a:off x="263352" y="3535866"/>
              <a:ext cx="216024" cy="230825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a:extLst>
              <a:ext uri="{FF2B5EF4-FFF2-40B4-BE49-F238E27FC236}">
                <a16:creationId xmlns:a16="http://schemas.microsoft.com/office/drawing/2014/main" id="{5C242C20-6445-EF2D-53CD-5E5D39A076B2}"/>
              </a:ext>
            </a:extLst>
          </p:cNvPr>
          <p:cNvGrpSpPr/>
          <p:nvPr/>
        </p:nvGrpSpPr>
        <p:grpSpPr>
          <a:xfrm>
            <a:off x="3531156" y="1261342"/>
            <a:ext cx="2742561" cy="2609640"/>
            <a:chOff x="3531156" y="3672464"/>
            <a:chExt cx="2742561" cy="2609640"/>
          </a:xfrm>
        </p:grpSpPr>
        <p:pic>
          <p:nvPicPr>
            <p:cNvPr id="33" name="Picture 32">
              <a:extLst>
                <a:ext uri="{FF2B5EF4-FFF2-40B4-BE49-F238E27FC236}">
                  <a16:creationId xmlns:a16="http://schemas.microsoft.com/office/drawing/2014/main" id="{32ECD32F-000C-49DC-453A-00E71441CA8D}"/>
                </a:ext>
              </a:extLst>
            </p:cNvPr>
            <p:cNvPicPr>
              <a:picLocks noChangeAspect="1"/>
            </p:cNvPicPr>
            <p:nvPr/>
          </p:nvPicPr>
          <p:blipFill>
            <a:blip r:embed="rId3"/>
            <a:stretch>
              <a:fillRect/>
            </a:stretch>
          </p:blipFill>
          <p:spPr>
            <a:xfrm>
              <a:off x="3531156" y="3672464"/>
              <a:ext cx="2742561" cy="2035060"/>
            </a:xfrm>
            <a:prstGeom prst="rect">
              <a:avLst/>
            </a:prstGeom>
          </p:spPr>
        </p:pic>
        <p:sp>
          <p:nvSpPr>
            <p:cNvPr id="36" name="TextBox 35">
              <a:extLst>
                <a:ext uri="{FF2B5EF4-FFF2-40B4-BE49-F238E27FC236}">
                  <a16:creationId xmlns:a16="http://schemas.microsoft.com/office/drawing/2014/main" id="{4CFCB272-86F5-2767-8E6D-2E1F0AA3D6E5}"/>
                </a:ext>
              </a:extLst>
            </p:cNvPr>
            <p:cNvSpPr txBox="1"/>
            <p:nvPr/>
          </p:nvSpPr>
          <p:spPr>
            <a:xfrm>
              <a:off x="3976184" y="5881994"/>
              <a:ext cx="1852504"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grpSp>
      <p:grpSp>
        <p:nvGrpSpPr>
          <p:cNvPr id="8" name="Group 7">
            <a:extLst>
              <a:ext uri="{FF2B5EF4-FFF2-40B4-BE49-F238E27FC236}">
                <a16:creationId xmlns:a16="http://schemas.microsoft.com/office/drawing/2014/main" id="{18438AB9-F18D-E54A-2BBE-FC79E25F829B}"/>
              </a:ext>
            </a:extLst>
          </p:cNvPr>
          <p:cNvGrpSpPr/>
          <p:nvPr/>
        </p:nvGrpSpPr>
        <p:grpSpPr>
          <a:xfrm>
            <a:off x="6456040" y="1196752"/>
            <a:ext cx="3658458" cy="1664203"/>
            <a:chOff x="6553819" y="1240455"/>
            <a:chExt cx="3658458" cy="1664203"/>
          </a:xfrm>
        </p:grpSpPr>
        <p:sp>
          <p:nvSpPr>
            <p:cNvPr id="16" name="TextBox 15">
              <a:extLst>
                <a:ext uri="{FF2B5EF4-FFF2-40B4-BE49-F238E27FC236}">
                  <a16:creationId xmlns:a16="http://schemas.microsoft.com/office/drawing/2014/main" id="{A42592A8-3ADA-751B-8E5B-7EC4E659983C}"/>
                </a:ext>
              </a:extLst>
            </p:cNvPr>
            <p:cNvSpPr txBox="1"/>
            <p:nvPr/>
          </p:nvSpPr>
          <p:spPr>
            <a:xfrm>
              <a:off x="6553819" y="2504548"/>
              <a:ext cx="2551904" cy="400110"/>
            </a:xfrm>
            <a:prstGeom prst="rect">
              <a:avLst/>
            </a:prstGeom>
            <a:solidFill>
              <a:srgbClr val="F0D0D5"/>
            </a:solidFill>
          </p:spPr>
          <p:txBody>
            <a:bodyPr wrap="square" rtlCol="0">
              <a:spAutoFit/>
            </a:bodyPr>
            <a:lstStyle/>
            <a:p>
              <a:pPr algn="ctr"/>
              <a:r>
                <a:rPr lang="en-US" sz="2000" dirty="0"/>
                <a:t>phone book entries?</a:t>
              </a:r>
              <a:endParaRPr lang="en-CH" sz="2000" dirty="0"/>
            </a:p>
          </p:txBody>
        </p:sp>
        <p:pic>
          <p:nvPicPr>
            <p:cNvPr id="7" name="Picture 2" descr="Local US telephone directory - Fonts In Use">
              <a:extLst>
                <a:ext uri="{FF2B5EF4-FFF2-40B4-BE49-F238E27FC236}">
                  <a16:creationId xmlns:a16="http://schemas.microsoft.com/office/drawing/2014/main" id="{C62B8EFA-9489-5946-8E22-F9C26479FD2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523" t="44928" r="34134" b="27385"/>
            <a:stretch/>
          </p:blipFill>
          <p:spPr bwMode="auto">
            <a:xfrm>
              <a:off x="6553819" y="1240455"/>
              <a:ext cx="3658458" cy="114505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079977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9</a:t>
            </a:fld>
            <a:endParaRPr lang="en-US"/>
          </a:p>
        </p:txBody>
      </p:sp>
      <p:sp>
        <p:nvSpPr>
          <p:cNvPr id="14" name="Title 13">
            <a:extLst>
              <a:ext uri="{FF2B5EF4-FFF2-40B4-BE49-F238E27FC236}">
                <a16:creationId xmlns:a16="http://schemas.microsoft.com/office/drawing/2014/main" id="{1E07A62E-B602-7C2E-F0D8-CD170FFC1EB2}"/>
              </a:ext>
            </a:extLst>
          </p:cNvPr>
          <p:cNvSpPr>
            <a:spLocks noGrp="1"/>
          </p:cNvSpPr>
          <p:nvPr>
            <p:ph type="title"/>
          </p:nvPr>
        </p:nvSpPr>
        <p:spPr/>
        <p:txBody>
          <a:bodyPr>
            <a:normAutofit fontScale="90000"/>
          </a:bodyPr>
          <a:lstStyle/>
          <a:p>
            <a:r>
              <a:rPr lang="en-US" sz="4400" dirty="0"/>
              <a:t>what data structure would you use to represent</a:t>
            </a:r>
            <a:endParaRPr lang="en-US" dirty="0"/>
          </a:p>
        </p:txBody>
      </p:sp>
      <p:grpSp>
        <p:nvGrpSpPr>
          <p:cNvPr id="35" name="Group 34">
            <a:extLst>
              <a:ext uri="{FF2B5EF4-FFF2-40B4-BE49-F238E27FC236}">
                <a16:creationId xmlns:a16="http://schemas.microsoft.com/office/drawing/2014/main" id="{7483F886-6019-ABB0-99E5-AAEF047B9B8F}"/>
              </a:ext>
            </a:extLst>
          </p:cNvPr>
          <p:cNvGrpSpPr/>
          <p:nvPr/>
        </p:nvGrpSpPr>
        <p:grpSpPr>
          <a:xfrm>
            <a:off x="263352" y="1124744"/>
            <a:ext cx="3441674" cy="2751969"/>
            <a:chOff x="263352" y="3535866"/>
            <a:chExt cx="3441674" cy="2751969"/>
          </a:xfrm>
        </p:grpSpPr>
        <p:grpSp>
          <p:nvGrpSpPr>
            <p:cNvPr id="29" name="Group 28">
              <a:extLst>
                <a:ext uri="{FF2B5EF4-FFF2-40B4-BE49-F238E27FC236}">
                  <a16:creationId xmlns:a16="http://schemas.microsoft.com/office/drawing/2014/main" id="{0B4F1022-6936-2612-0C6B-AAA9FDCC8AFF}"/>
                </a:ext>
              </a:extLst>
            </p:cNvPr>
            <p:cNvGrpSpPr/>
            <p:nvPr/>
          </p:nvGrpSpPr>
          <p:grpSpPr>
            <a:xfrm>
              <a:off x="297778" y="3538731"/>
              <a:ext cx="3407248" cy="2749104"/>
              <a:chOff x="675011" y="3533758"/>
              <a:chExt cx="3407248" cy="2749104"/>
            </a:xfrm>
          </p:grpSpPr>
          <p:pic>
            <p:nvPicPr>
              <p:cNvPr id="1030" name="Picture 6" descr="What are the Characteristics of Sound Waves?">
                <a:extLst>
                  <a:ext uri="{FF2B5EF4-FFF2-40B4-BE49-F238E27FC236}">
                    <a16:creationId xmlns:a16="http://schemas.microsoft.com/office/drawing/2014/main" id="{BF5BAA32-8E9C-D385-FB14-0CE99A1D2DB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311"/>
              <a:stretch/>
            </p:blipFill>
            <p:spPr bwMode="auto">
              <a:xfrm>
                <a:off x="675011" y="3533758"/>
                <a:ext cx="3407248" cy="2308257"/>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5B92A70A-6370-A681-E6E8-AAABE1539101}"/>
                  </a:ext>
                </a:extLst>
              </p:cNvPr>
              <p:cNvSpPr txBox="1"/>
              <p:nvPr/>
            </p:nvSpPr>
            <p:spPr>
              <a:xfrm>
                <a:off x="1117504" y="5882752"/>
                <a:ext cx="190383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grpSp>
        <p:pic>
          <p:nvPicPr>
            <p:cNvPr id="34" name="Picture 6" descr="What are the Characteristics of Sound Waves?">
              <a:extLst>
                <a:ext uri="{FF2B5EF4-FFF2-40B4-BE49-F238E27FC236}">
                  <a16:creationId xmlns:a16="http://schemas.microsoft.com/office/drawing/2014/main" id="{4573A69C-A0B7-E47E-E409-57EB2B9511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557" r="91137"/>
            <a:stretch/>
          </p:blipFill>
          <p:spPr bwMode="auto">
            <a:xfrm>
              <a:off x="263352" y="3535866"/>
              <a:ext cx="216024" cy="230825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a:extLst>
              <a:ext uri="{FF2B5EF4-FFF2-40B4-BE49-F238E27FC236}">
                <a16:creationId xmlns:a16="http://schemas.microsoft.com/office/drawing/2014/main" id="{5C242C20-6445-EF2D-53CD-5E5D39A076B2}"/>
              </a:ext>
            </a:extLst>
          </p:cNvPr>
          <p:cNvGrpSpPr/>
          <p:nvPr/>
        </p:nvGrpSpPr>
        <p:grpSpPr>
          <a:xfrm>
            <a:off x="3531156" y="1261342"/>
            <a:ext cx="2742561" cy="2609640"/>
            <a:chOff x="3531156" y="3672464"/>
            <a:chExt cx="2742561" cy="2609640"/>
          </a:xfrm>
        </p:grpSpPr>
        <p:pic>
          <p:nvPicPr>
            <p:cNvPr id="33" name="Picture 32">
              <a:extLst>
                <a:ext uri="{FF2B5EF4-FFF2-40B4-BE49-F238E27FC236}">
                  <a16:creationId xmlns:a16="http://schemas.microsoft.com/office/drawing/2014/main" id="{32ECD32F-000C-49DC-453A-00E71441CA8D}"/>
                </a:ext>
              </a:extLst>
            </p:cNvPr>
            <p:cNvPicPr>
              <a:picLocks noChangeAspect="1"/>
            </p:cNvPicPr>
            <p:nvPr/>
          </p:nvPicPr>
          <p:blipFill>
            <a:blip r:embed="rId3"/>
            <a:stretch>
              <a:fillRect/>
            </a:stretch>
          </p:blipFill>
          <p:spPr>
            <a:xfrm>
              <a:off x="3531156" y="3672464"/>
              <a:ext cx="2742561" cy="2035060"/>
            </a:xfrm>
            <a:prstGeom prst="rect">
              <a:avLst/>
            </a:prstGeom>
          </p:spPr>
        </p:pic>
        <p:sp>
          <p:nvSpPr>
            <p:cNvPr id="36" name="TextBox 35">
              <a:extLst>
                <a:ext uri="{FF2B5EF4-FFF2-40B4-BE49-F238E27FC236}">
                  <a16:creationId xmlns:a16="http://schemas.microsoft.com/office/drawing/2014/main" id="{4CFCB272-86F5-2767-8E6D-2E1F0AA3D6E5}"/>
                </a:ext>
              </a:extLst>
            </p:cNvPr>
            <p:cNvSpPr txBox="1"/>
            <p:nvPr/>
          </p:nvSpPr>
          <p:spPr>
            <a:xfrm>
              <a:off x="3976184" y="5881994"/>
              <a:ext cx="1852504"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grpSp>
      <p:grpSp>
        <p:nvGrpSpPr>
          <p:cNvPr id="3" name="Group 2">
            <a:extLst>
              <a:ext uri="{FF2B5EF4-FFF2-40B4-BE49-F238E27FC236}">
                <a16:creationId xmlns:a16="http://schemas.microsoft.com/office/drawing/2014/main" id="{2B6612A8-9F97-B990-FB34-6958B62931DE}"/>
              </a:ext>
            </a:extLst>
          </p:cNvPr>
          <p:cNvGrpSpPr/>
          <p:nvPr/>
        </p:nvGrpSpPr>
        <p:grpSpPr>
          <a:xfrm>
            <a:off x="7731992" y="2460845"/>
            <a:ext cx="4393988" cy="1459953"/>
            <a:chOff x="7710142" y="5137399"/>
            <a:chExt cx="4393988" cy="1459953"/>
          </a:xfrm>
        </p:grpSpPr>
        <p:pic>
          <p:nvPicPr>
            <p:cNvPr id="37" name="Picture 36">
              <a:extLst>
                <a:ext uri="{FF2B5EF4-FFF2-40B4-BE49-F238E27FC236}">
                  <a16:creationId xmlns:a16="http://schemas.microsoft.com/office/drawing/2014/main" id="{6FDA9029-E40D-6A2E-31DD-0D47807C28E7}"/>
                </a:ext>
              </a:extLst>
            </p:cNvPr>
            <p:cNvPicPr>
              <a:picLocks noChangeAspect="1"/>
            </p:cNvPicPr>
            <p:nvPr/>
          </p:nvPicPr>
          <p:blipFill>
            <a:blip r:embed="rId4"/>
            <a:stretch>
              <a:fillRect/>
            </a:stretch>
          </p:blipFill>
          <p:spPr>
            <a:xfrm>
              <a:off x="7710142" y="5647832"/>
              <a:ext cx="4393988" cy="949520"/>
            </a:xfrm>
            <a:prstGeom prst="rect">
              <a:avLst/>
            </a:prstGeom>
          </p:spPr>
        </p:pic>
        <p:sp>
          <p:nvSpPr>
            <p:cNvPr id="38" name="TextBox 37">
              <a:extLst>
                <a:ext uri="{FF2B5EF4-FFF2-40B4-BE49-F238E27FC236}">
                  <a16:creationId xmlns:a16="http://schemas.microsoft.com/office/drawing/2014/main" id="{C4B57E3A-CEC8-E13B-6602-D768714E148A}"/>
                </a:ext>
              </a:extLst>
            </p:cNvPr>
            <p:cNvSpPr txBox="1"/>
            <p:nvPr/>
          </p:nvSpPr>
          <p:spPr>
            <a:xfrm>
              <a:off x="10152835" y="5137399"/>
              <a:ext cx="1334346" cy="400110"/>
            </a:xfrm>
            <a:prstGeom prst="rect">
              <a:avLst/>
            </a:prstGeom>
            <a:solidFill>
              <a:schemeClr val="accent6">
                <a:lumMod val="20000"/>
                <a:lumOff val="80000"/>
              </a:schemeClr>
            </a:solidFill>
          </p:spPr>
          <p:txBody>
            <a:bodyPr wrap="square">
              <a:spAutoFit/>
            </a:bodyPr>
            <a:lstStyle/>
            <a:p>
              <a:pPr algn="ctr"/>
              <a:r>
                <a:rPr lang="en-US" sz="2000" dirty="0"/>
                <a:t>dictionary</a:t>
              </a:r>
              <a:endParaRPr lang="en-CH" sz="1400" dirty="0"/>
            </a:p>
          </p:txBody>
        </p:sp>
      </p:grpSp>
      <p:grpSp>
        <p:nvGrpSpPr>
          <p:cNvPr id="8" name="Group 7">
            <a:extLst>
              <a:ext uri="{FF2B5EF4-FFF2-40B4-BE49-F238E27FC236}">
                <a16:creationId xmlns:a16="http://schemas.microsoft.com/office/drawing/2014/main" id="{18438AB9-F18D-E54A-2BBE-FC79E25F829B}"/>
              </a:ext>
            </a:extLst>
          </p:cNvPr>
          <p:cNvGrpSpPr/>
          <p:nvPr/>
        </p:nvGrpSpPr>
        <p:grpSpPr>
          <a:xfrm>
            <a:off x="6456040" y="1196752"/>
            <a:ext cx="3658458" cy="1664203"/>
            <a:chOff x="6553819" y="1240455"/>
            <a:chExt cx="3658458" cy="1664203"/>
          </a:xfrm>
        </p:grpSpPr>
        <p:sp>
          <p:nvSpPr>
            <p:cNvPr id="16" name="TextBox 15">
              <a:extLst>
                <a:ext uri="{FF2B5EF4-FFF2-40B4-BE49-F238E27FC236}">
                  <a16:creationId xmlns:a16="http://schemas.microsoft.com/office/drawing/2014/main" id="{A42592A8-3ADA-751B-8E5B-7EC4E659983C}"/>
                </a:ext>
              </a:extLst>
            </p:cNvPr>
            <p:cNvSpPr txBox="1"/>
            <p:nvPr/>
          </p:nvSpPr>
          <p:spPr>
            <a:xfrm>
              <a:off x="6553819" y="2504548"/>
              <a:ext cx="2551904" cy="400110"/>
            </a:xfrm>
            <a:prstGeom prst="rect">
              <a:avLst/>
            </a:prstGeom>
            <a:solidFill>
              <a:srgbClr val="F0D0D5"/>
            </a:solidFill>
          </p:spPr>
          <p:txBody>
            <a:bodyPr wrap="square" rtlCol="0">
              <a:spAutoFit/>
            </a:bodyPr>
            <a:lstStyle/>
            <a:p>
              <a:pPr algn="ctr"/>
              <a:r>
                <a:rPr lang="en-US" sz="2000" dirty="0"/>
                <a:t>phone book entries?</a:t>
              </a:r>
              <a:endParaRPr lang="en-CH" sz="2000" dirty="0"/>
            </a:p>
          </p:txBody>
        </p:sp>
        <p:pic>
          <p:nvPicPr>
            <p:cNvPr id="7" name="Picture 2" descr="Local US telephone directory - Fonts In Use">
              <a:extLst>
                <a:ext uri="{FF2B5EF4-FFF2-40B4-BE49-F238E27FC236}">
                  <a16:creationId xmlns:a16="http://schemas.microsoft.com/office/drawing/2014/main" id="{C62B8EFA-9489-5946-8E22-F9C26479FD2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523" t="44928" r="34134" b="27385"/>
            <a:stretch/>
          </p:blipFill>
          <p:spPr bwMode="auto">
            <a:xfrm>
              <a:off x="6553819" y="1240455"/>
              <a:ext cx="3658458" cy="114505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3376065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100479</TotalTime>
  <Words>5449</Words>
  <Application>Microsoft Macintosh PowerPoint</Application>
  <PresentationFormat>Widescreen</PresentationFormat>
  <Paragraphs>1129</Paragraphs>
  <Slides>68</Slides>
  <Notes>24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68</vt:i4>
      </vt:variant>
    </vt:vector>
  </HeadingPairs>
  <TitlesOfParts>
    <vt:vector size="79" baseType="lpstr">
      <vt:lpstr>-apple-system</vt:lpstr>
      <vt:lpstr>.AppleSystemUIFontMonospaced</vt:lpstr>
      <vt:lpstr>Arial</vt:lpstr>
      <vt:lpstr>Calibri</vt:lpstr>
      <vt:lpstr>Calibri Light</vt:lpstr>
      <vt:lpstr>Consolas</vt:lpstr>
      <vt:lpstr>Harding</vt:lpstr>
      <vt:lpstr>Helvetica Neue</vt:lpstr>
      <vt:lpstr>Source Sans Pro</vt:lpstr>
      <vt:lpstr>Wingdings</vt:lpstr>
      <vt:lpstr>Office Theme</vt:lpstr>
      <vt:lpstr>PowerPoint Presentation</vt:lpstr>
      <vt:lpstr>Data structures</vt:lpstr>
      <vt:lpstr>Thinking about data in terms of</vt:lpstr>
      <vt:lpstr>Thinking about data in terms of</vt:lpstr>
      <vt:lpstr>All the data structures</vt:lpstr>
      <vt:lpstr>What data structure would you use to represent</vt:lpstr>
      <vt:lpstr>what data structure would you use to represent</vt:lpstr>
      <vt:lpstr>what data structure would you use to represent</vt:lpstr>
      <vt:lpstr>what data structure would you use to represent</vt:lpstr>
      <vt:lpstr>what data structure would you use to represent</vt:lpstr>
      <vt:lpstr>what data structure would you use to represent</vt:lpstr>
      <vt:lpstr>what data structure would you use to represent</vt:lpstr>
      <vt:lpstr>Code developed on small data set, how is it going to scale to the complete data set? </vt:lpstr>
      <vt:lpstr>Problem solving, implementing different  data structures</vt:lpstr>
      <vt:lpstr>Example: Find common words</vt:lpstr>
      <vt:lpstr>Implementation with 2x for-loops</vt:lpstr>
      <vt:lpstr>Implementation with 2x for-loops</vt:lpstr>
      <vt:lpstr>Implementation with sorted lists</vt:lpstr>
      <vt:lpstr>Implementation with sorted lists</vt:lpstr>
      <vt:lpstr>Implementation with sets</vt:lpstr>
      <vt:lpstr>Implementation with sets</vt:lpstr>
      <vt:lpstr>How performance scales: big-O</vt:lpstr>
      <vt:lpstr>How performance scales: big-O</vt:lpstr>
      <vt:lpstr>How performance scales: big-O</vt:lpstr>
      <vt:lpstr>How performance scales: big-O</vt:lpstr>
      <vt:lpstr>How performance scales: big-O</vt:lpstr>
      <vt:lpstr>PowerPoint Presentation</vt:lpstr>
      <vt:lpstr>Basic information about Python data structures </vt:lpstr>
      <vt:lpstr>Exercise</vt:lpstr>
      <vt:lpstr>NUMPY</vt:lpstr>
      <vt:lpstr>NumPy – huh, yeah – what’s it good for?</vt:lpstr>
      <vt:lpstr>Efficiency of NumPy</vt:lpstr>
      <vt:lpstr>Efficiency of NumPy</vt:lpstr>
      <vt:lpstr>NumPy’s memory efficiency</vt:lpstr>
      <vt:lpstr>PowerPoint Presentation</vt:lpstr>
      <vt:lpstr>PowerPoint Presentation</vt:lpstr>
      <vt:lpstr>PowerPoint Presentation</vt:lpstr>
      <vt:lpstr>PowerPoint Presentation</vt:lpstr>
      <vt:lpstr>PowerPoint Presentation</vt:lpstr>
      <vt:lpstr>PowerPoint Presentation</vt:lpstr>
      <vt:lpstr>Operations that only change the metadata return a view, otherwise a new memory block needs to be allocated and they return a copy</vt:lpstr>
      <vt:lpstr>Hands-on: view or copy? If view, how is the metadata changed?</vt:lpstr>
      <vt:lpstr>Numpy – Ufuncs </vt:lpstr>
      <vt:lpstr>A special kind of view: broadcasting operations</vt:lpstr>
      <vt:lpstr>A special kind of view: broadcasting operations</vt:lpstr>
      <vt:lpstr>Rules of Broadcasting</vt:lpstr>
      <vt:lpstr>NumPy uses broadcasting to perform operation on arrays of different shape without having to allocate extra memory</vt:lpstr>
      <vt:lpstr>PowerPoint Presentation</vt:lpstr>
      <vt:lpstr>NumPy’s speed efficiency</vt:lpstr>
      <vt:lpstr>For loops in C</vt:lpstr>
      <vt:lpstr>Here list useful NumPy functions that help vectorize for-loop code</vt:lpstr>
      <vt:lpstr>Exercise: give python code with for-loops and ask them to vectorize</vt:lpstr>
      <vt:lpstr>Hands on: Connecting the dots with the computer architecture class</vt:lpstr>
      <vt:lpstr>Beyond memory (briefly, optional, probably skip)</vt:lpstr>
      <vt:lpstr>HERE INSERT Tabular Data SLIDES</vt:lpstr>
      <vt:lpstr>PowerPoint Presentation</vt:lpstr>
      <vt:lpstr>Example data</vt:lpstr>
      <vt:lpstr>Thank you!</vt:lpstr>
      <vt:lpstr>PowerPoint Presentation</vt:lpstr>
      <vt:lpstr>Data class outline</vt:lpstr>
      <vt:lpstr>Goals (will be removed)</vt:lpstr>
      <vt:lpstr>PowerPoint Presentation</vt:lpstr>
      <vt:lpstr>Data types</vt:lpstr>
      <vt:lpstr>All the data structures</vt:lpstr>
      <vt:lpstr>Data structures</vt:lpstr>
      <vt:lpstr>Lists</vt:lpstr>
      <vt:lpstr>PowerPoint Presentation</vt:lpstr>
      <vt:lpstr>Dictionaries (“hashmap”)</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Metodieva, Verjinia</cp:lastModifiedBy>
  <cp:revision>1397</cp:revision>
  <cp:lastPrinted>2017-08-28T05:46:03Z</cp:lastPrinted>
  <dcterms:created xsi:type="dcterms:W3CDTF">2010-10-01T16:09:12Z</dcterms:created>
  <dcterms:modified xsi:type="dcterms:W3CDTF">2024-08-13T16:22:44Z</dcterms:modified>
</cp:coreProperties>
</file>

<file path=docProps/thumbnail.jpeg>
</file>